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handoutMasterIdLst>
    <p:handoutMasterId r:id="rId27"/>
  </p:handoutMasterIdLst>
  <p:sldIdLst>
    <p:sldId id="256" r:id="rId2"/>
    <p:sldId id="266" r:id="rId3"/>
    <p:sldId id="283" r:id="rId4"/>
    <p:sldId id="287" r:id="rId5"/>
    <p:sldId id="288" r:id="rId6"/>
    <p:sldId id="289" r:id="rId7"/>
    <p:sldId id="290" r:id="rId8"/>
    <p:sldId id="291" r:id="rId9"/>
    <p:sldId id="292" r:id="rId10"/>
    <p:sldId id="259" r:id="rId11"/>
    <p:sldId id="260" r:id="rId12"/>
    <p:sldId id="262" r:id="rId13"/>
    <p:sldId id="263" r:id="rId14"/>
    <p:sldId id="270" r:id="rId15"/>
    <p:sldId id="268" r:id="rId16"/>
    <p:sldId id="279" r:id="rId17"/>
    <p:sldId id="277" r:id="rId18"/>
    <p:sldId id="275" r:id="rId19"/>
    <p:sldId id="274" r:id="rId20"/>
    <p:sldId id="264" r:id="rId21"/>
    <p:sldId id="285" r:id="rId22"/>
    <p:sldId id="284" r:id="rId23"/>
    <p:sldId id="267" r:id="rId24"/>
    <p:sldId id="27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4671" autoAdjust="0"/>
  </p:normalViewPr>
  <p:slideViewPr>
    <p:cSldViewPr>
      <p:cViewPr>
        <p:scale>
          <a:sx n="77" d="100"/>
          <a:sy n="77" d="100"/>
        </p:scale>
        <p:origin x="-276"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186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A25107-9140-41C1-815B-A844C001118F}" type="datetimeFigureOut">
              <a:rPr lang="en-US" smtClean="0"/>
              <a:t>12/10/2014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794CA4-19BE-42CC-A265-C998FECF09B6}" type="slidenum">
              <a:rPr lang="en-US" smtClean="0"/>
              <a:t>‹#›</a:t>
            </a:fld>
            <a:endParaRPr lang="en-US" dirty="0"/>
          </a:p>
        </p:txBody>
      </p:sp>
    </p:spTree>
    <p:extLst>
      <p:ext uri="{BB962C8B-B14F-4D97-AF65-F5344CB8AC3E}">
        <p14:creationId xmlns:p14="http://schemas.microsoft.com/office/powerpoint/2010/main" val="254106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B58AC1-923B-4DF0-B984-764824325CBD}" type="datetimeFigureOut">
              <a:rPr lang="en-US" smtClean="0"/>
              <a:t>12/10/2014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30A38A0-105A-43D5-9D99-14D08E53C4E7}" type="slidenum">
              <a:rPr lang="en-US" smtClean="0"/>
              <a:t>‹#›</a:t>
            </a:fld>
            <a:endParaRPr lang="en-US" dirty="0"/>
          </a:p>
        </p:txBody>
      </p:sp>
    </p:spTree>
    <p:extLst>
      <p:ext uri="{BB962C8B-B14F-4D97-AF65-F5344CB8AC3E}">
        <p14:creationId xmlns:p14="http://schemas.microsoft.com/office/powerpoint/2010/main" val="113972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A38A0-105A-43D5-9D99-14D08E53C4E7}" type="slidenum">
              <a:rPr lang="en-US" smtClean="0"/>
              <a:t>1</a:t>
            </a:fld>
            <a:endParaRPr lang="en-US" dirty="0"/>
          </a:p>
        </p:txBody>
      </p:sp>
    </p:spTree>
    <p:extLst>
      <p:ext uri="{BB962C8B-B14F-4D97-AF65-F5344CB8AC3E}">
        <p14:creationId xmlns:p14="http://schemas.microsoft.com/office/powerpoint/2010/main" val="325494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A38A0-105A-43D5-9D99-14D08E53C4E7}" type="slidenum">
              <a:rPr lang="en-US" smtClean="0"/>
              <a:t>2</a:t>
            </a:fld>
            <a:endParaRPr lang="en-US" dirty="0"/>
          </a:p>
        </p:txBody>
      </p:sp>
    </p:spTree>
    <p:extLst>
      <p:ext uri="{BB962C8B-B14F-4D97-AF65-F5344CB8AC3E}">
        <p14:creationId xmlns:p14="http://schemas.microsoft.com/office/powerpoint/2010/main" val="239099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A38A0-105A-43D5-9D99-14D08E53C4E7}" type="slidenum">
              <a:rPr lang="en-US" smtClean="0"/>
              <a:t>6</a:t>
            </a:fld>
            <a:endParaRPr lang="en-US" dirty="0"/>
          </a:p>
        </p:txBody>
      </p:sp>
    </p:spTree>
    <p:extLst>
      <p:ext uri="{BB962C8B-B14F-4D97-AF65-F5344CB8AC3E}">
        <p14:creationId xmlns:p14="http://schemas.microsoft.com/office/powerpoint/2010/main" val="49145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11FFB3-2DEC-4866-AB5B-6BF9B0D00D7D}" type="datetime1">
              <a:rPr lang="en-US" smtClean="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F52A0-7C9A-44DD-A3B8-AE5CB2BFC05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BA2D9-1544-4078-9AFE-CD5DD3FC8656}" type="datetime1">
              <a:rPr lang="en-US" smtClean="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F52A0-7C9A-44DD-A3B8-AE5CB2BFC05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69C8675-DF26-418F-A77F-8BF130C8C443}" type="datetime1">
              <a:rPr lang="en-US" smtClean="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F52A0-7C9A-44DD-A3B8-AE5CB2BFC05E}"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14AC9-F3FA-4057-9CCD-66B79A616D2B}" type="datetime1">
              <a:rPr lang="en-US" smtClean="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F52A0-7C9A-44DD-A3B8-AE5CB2BFC05E}"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CC8B4-A016-4876-8881-05F169231889}" type="datetime1">
              <a:rPr lang="en-US" smtClean="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F52A0-7C9A-44DD-A3B8-AE5CB2BFC05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003B73D-0C04-4994-A21F-A2D32A092F11}" type="datetime1">
              <a:rPr lang="en-US" smtClean="0"/>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F52A0-7C9A-44DD-A3B8-AE5CB2BFC05E}"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91E323-984F-406E-B24D-249D650AD5C8}" type="datetime1">
              <a:rPr lang="en-US" smtClean="0"/>
              <a:t>12/10/2014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6F52A0-7C9A-44DD-A3B8-AE5CB2BFC05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435701-2347-4F37-8D54-5A1A0B8A1F76}" type="datetime1">
              <a:rPr lang="en-US" smtClean="0"/>
              <a:t>12/10/2014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6F52A0-7C9A-44DD-A3B8-AE5CB2BFC05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50AEB0E7-A015-4B06-8025-02FD517A9998}" type="datetime1">
              <a:rPr lang="en-US" smtClean="0"/>
              <a:t>12/10/2014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6F52A0-7C9A-44DD-A3B8-AE5CB2BFC05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612F1BB-AB7F-486F-A0C6-2A8CC29EB122}" type="datetime1">
              <a:rPr lang="en-US" smtClean="0"/>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F52A0-7C9A-44DD-A3B8-AE5CB2BFC05E}"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FD4AF-B660-4BEE-A4F9-EB0DA7D66F88}" type="datetime1">
              <a:rPr lang="en-US" smtClean="0"/>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F52A0-7C9A-44DD-A3B8-AE5CB2BFC05E}"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E4998C9-3CDF-4046-B202-35E8B41DE164}" type="datetime1">
              <a:rPr lang="en-US" smtClean="0"/>
              <a:t>12/10/2014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C6F52A0-7C9A-44DD-A3B8-AE5CB2BFC05E}"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cityoffortlauderdale.nextdoor.com/news_feed/"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mailto:Rhenderson@fortlauderdale.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Engaging Neighbors: How Fort Lauderdale Builds Community</a:t>
            </a:r>
            <a:endParaRPr lang="en-US" dirty="0"/>
          </a:p>
        </p:txBody>
      </p:sp>
      <p:sp>
        <p:nvSpPr>
          <p:cNvPr id="3" name="Subtitle 2"/>
          <p:cNvSpPr>
            <a:spLocks noGrp="1"/>
          </p:cNvSpPr>
          <p:nvPr>
            <p:ph type="subTitle" idx="1"/>
          </p:nvPr>
        </p:nvSpPr>
        <p:spPr>
          <a:xfrm>
            <a:off x="1371600" y="3556000"/>
            <a:ext cx="6400800" cy="1854199"/>
          </a:xfrm>
        </p:spPr>
        <p:txBody>
          <a:bodyPr>
            <a:normAutofit lnSpcReduction="10000"/>
          </a:bodyPr>
          <a:lstStyle/>
          <a:p>
            <a:r>
              <a:rPr lang="en-US" dirty="0" smtClean="0"/>
              <a:t>Engaging the Neighbors of Fort Lauderdale</a:t>
            </a:r>
          </a:p>
          <a:p>
            <a:endParaRPr lang="en-US" dirty="0"/>
          </a:p>
          <a:p>
            <a:r>
              <a:rPr lang="en-US" dirty="0" smtClean="0"/>
              <a:t>Ryan Henderson</a:t>
            </a:r>
          </a:p>
          <a:p>
            <a:r>
              <a:rPr lang="en-US" dirty="0" smtClean="0"/>
              <a:t>City of Fort Lauderdale</a:t>
            </a:r>
          </a:p>
          <a:p>
            <a:r>
              <a:rPr lang="en-US" dirty="0" smtClean="0"/>
              <a:t>December, 2014</a:t>
            </a:r>
          </a:p>
          <a:p>
            <a:endParaRPr lang="en-US" dirty="0"/>
          </a:p>
        </p:txBody>
      </p:sp>
      <p:sp>
        <p:nvSpPr>
          <p:cNvPr id="4" name="Slide Number Placeholder 3"/>
          <p:cNvSpPr>
            <a:spLocks noGrp="1"/>
          </p:cNvSpPr>
          <p:nvPr>
            <p:ph type="sldNum" sz="quarter" idx="12"/>
          </p:nvPr>
        </p:nvSpPr>
        <p:spPr/>
        <p:txBody>
          <a:bodyPr/>
          <a:lstStyle/>
          <a:p>
            <a:fld id="{CC6F52A0-7C9A-44DD-A3B8-AE5CB2BFC05E}" type="slidenum">
              <a:rPr lang="en-US" smtClean="0"/>
              <a:t>1</a:t>
            </a:fld>
            <a:endParaRPr lang="en-US" dirty="0"/>
          </a:p>
        </p:txBody>
      </p:sp>
      <p:pic>
        <p:nvPicPr>
          <p:cNvPr id="1026" name="Picture 2" descr="C:\Users\ryanhe\Desktop\FORT-LAUDERDALE-LOGO-FINAL-26297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28600"/>
            <a:ext cx="218484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yanhe\Desktop\FORT-LAUDERDALE-LOGO-FINAL-26297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9" y="5552215"/>
            <a:ext cx="2248401" cy="130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77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Nextdoor</a:t>
            </a:r>
            <a:endParaRPr lang="en-US" dirty="0"/>
          </a:p>
        </p:txBody>
      </p:sp>
      <p:sp>
        <p:nvSpPr>
          <p:cNvPr id="4" name="Slide Number Placeholder 3"/>
          <p:cNvSpPr>
            <a:spLocks noGrp="1"/>
          </p:cNvSpPr>
          <p:nvPr>
            <p:ph type="sldNum" sz="quarter" idx="12"/>
          </p:nvPr>
        </p:nvSpPr>
        <p:spPr/>
        <p:txBody>
          <a:bodyPr/>
          <a:lstStyle/>
          <a:p>
            <a:fld id="{CC6F52A0-7C9A-44DD-A3B8-AE5CB2BFC05E}" type="slidenum">
              <a:rPr lang="en-US" smtClean="0"/>
              <a:t>10</a:t>
            </a:fld>
            <a:endParaRPr lang="en-US" dirty="0"/>
          </a:p>
        </p:txBody>
      </p:sp>
      <p:sp>
        <p:nvSpPr>
          <p:cNvPr id="3" name="TextBox 2"/>
          <p:cNvSpPr txBox="1"/>
          <p:nvPr/>
        </p:nvSpPr>
        <p:spPr>
          <a:xfrm>
            <a:off x="304800" y="2514600"/>
            <a:ext cx="8610600" cy="3693319"/>
          </a:xfrm>
          <a:prstGeom prst="rect">
            <a:avLst/>
          </a:prstGeom>
          <a:noFill/>
        </p:spPr>
        <p:txBody>
          <a:bodyPr wrap="square" rtlCol="0">
            <a:spAutoFit/>
          </a:bodyPr>
          <a:lstStyle/>
          <a:p>
            <a:pPr marL="285750" indent="-285750" algn="just">
              <a:buFont typeface="Arial" pitchFamily="34" charset="0"/>
              <a:buChar char="•"/>
            </a:pPr>
            <a:r>
              <a:rPr lang="en-US" dirty="0" smtClean="0"/>
              <a:t>Nextdoor, created in 2011, is a social media program specifically for neighborhoods.</a:t>
            </a:r>
          </a:p>
          <a:p>
            <a:pPr marL="285750" indent="-285750" algn="just">
              <a:buFont typeface="Arial" pitchFamily="34" charset="0"/>
              <a:buChar char="•"/>
            </a:pPr>
            <a:endParaRPr lang="en-US" dirty="0"/>
          </a:p>
          <a:p>
            <a:pPr marL="285750" indent="-285750" algn="just">
              <a:buFont typeface="Arial" pitchFamily="34" charset="0"/>
              <a:buChar char="•"/>
            </a:pPr>
            <a:r>
              <a:rPr lang="en-US" dirty="0" err="1" smtClean="0"/>
              <a:t>Nextdoor</a:t>
            </a:r>
            <a:r>
              <a:rPr lang="en-US" dirty="0" smtClean="0"/>
              <a:t> does not currently generate revenue. They are funded by venture capital firms, allowing them to focus 100% of their efforts on improving the site and bringing it to neighborhoods. </a:t>
            </a:r>
          </a:p>
          <a:p>
            <a:pPr algn="just"/>
            <a:endParaRPr lang="en-US" dirty="0"/>
          </a:p>
          <a:p>
            <a:pPr marL="285750" indent="-285750" algn="just">
              <a:buFont typeface="Arial" pitchFamily="34" charset="0"/>
              <a:buChar char="•"/>
            </a:pPr>
            <a:r>
              <a:rPr lang="en-US" dirty="0"/>
              <a:t>Neighbors are able to use the site to:</a:t>
            </a:r>
          </a:p>
          <a:p>
            <a:pPr marL="742950" lvl="1" indent="-285750" algn="just">
              <a:buFont typeface="Arial" pitchFamily="34" charset="0"/>
              <a:buChar char="•"/>
            </a:pPr>
            <a:r>
              <a:rPr lang="en-US" dirty="0"/>
              <a:t>	Get to know their neighbors</a:t>
            </a:r>
          </a:p>
          <a:p>
            <a:pPr marL="742950" lvl="1" indent="-285750" algn="just">
              <a:buFont typeface="Arial" pitchFamily="34" charset="0"/>
              <a:buChar char="•"/>
            </a:pPr>
            <a:r>
              <a:rPr lang="en-US" dirty="0"/>
              <a:t>	Share information about traffic, lost pets, crime and emergency 	preparedness</a:t>
            </a:r>
          </a:p>
          <a:p>
            <a:pPr marL="742950" lvl="1" indent="-285750" algn="just">
              <a:buFont typeface="Arial" pitchFamily="34" charset="0"/>
              <a:buChar char="•"/>
            </a:pPr>
            <a:r>
              <a:rPr lang="en-US" dirty="0"/>
              <a:t>	Receive and comment on important information from city officials</a:t>
            </a:r>
          </a:p>
          <a:p>
            <a:pPr marL="285750" indent="-285750" algn="just">
              <a:buFont typeface="Arial" pitchFamily="34" charset="0"/>
              <a:buChar char="•"/>
            </a:pPr>
            <a:endParaRPr lang="en-US" dirty="0" smtClean="0"/>
          </a:p>
          <a:p>
            <a:pPr algn="just"/>
            <a:endParaRPr lang="en-US" dirty="0" smtClean="0"/>
          </a:p>
        </p:txBody>
      </p:sp>
    </p:spTree>
    <p:extLst>
      <p:ext uri="{BB962C8B-B14F-4D97-AF65-F5344CB8AC3E}">
        <p14:creationId xmlns:p14="http://schemas.microsoft.com/office/powerpoint/2010/main" val="2496128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Nextdoor and City of Fort Lauderdale Partnership</a:t>
            </a:r>
            <a:endParaRPr lang="en-US" dirty="0"/>
          </a:p>
        </p:txBody>
      </p:sp>
      <p:sp>
        <p:nvSpPr>
          <p:cNvPr id="4" name="Slide Number Placeholder 3"/>
          <p:cNvSpPr>
            <a:spLocks noGrp="1"/>
          </p:cNvSpPr>
          <p:nvPr>
            <p:ph type="sldNum" sz="quarter" idx="12"/>
          </p:nvPr>
        </p:nvSpPr>
        <p:spPr/>
        <p:txBody>
          <a:bodyPr/>
          <a:lstStyle/>
          <a:p>
            <a:fld id="{CC6F52A0-7C9A-44DD-A3B8-AE5CB2BFC05E}" type="slidenum">
              <a:rPr lang="en-US" smtClean="0"/>
              <a:t>11</a:t>
            </a:fld>
            <a:endParaRPr lang="en-US" dirty="0"/>
          </a:p>
        </p:txBody>
      </p:sp>
      <p:sp>
        <p:nvSpPr>
          <p:cNvPr id="3" name="TextBox 2"/>
          <p:cNvSpPr txBox="1"/>
          <p:nvPr/>
        </p:nvSpPr>
        <p:spPr>
          <a:xfrm>
            <a:off x="304800" y="2514600"/>
            <a:ext cx="8610600" cy="3139321"/>
          </a:xfrm>
          <a:prstGeom prst="rect">
            <a:avLst/>
          </a:prstGeom>
          <a:noFill/>
        </p:spPr>
        <p:txBody>
          <a:bodyPr wrap="square" rtlCol="0">
            <a:spAutoFit/>
          </a:bodyPr>
          <a:lstStyle/>
          <a:p>
            <a:pPr marL="285750" indent="-285750" algn="just">
              <a:buFont typeface="Arial" pitchFamily="34" charset="0"/>
              <a:buChar char="•"/>
            </a:pPr>
            <a:r>
              <a:rPr lang="en-US" dirty="0" smtClean="0"/>
              <a:t>Nextdoor came to the attention of the City of Fort Lauderdale through Alliance for Innovation and had representation at the Florida League of Cities Conference in August 2012. </a:t>
            </a:r>
          </a:p>
          <a:p>
            <a:pPr algn="just"/>
            <a:endParaRPr lang="en-US" dirty="0" smtClean="0"/>
          </a:p>
          <a:p>
            <a:pPr marL="285750" indent="-285750" algn="just">
              <a:buFont typeface="Arial" pitchFamily="34" charset="0"/>
              <a:buChar char="•"/>
            </a:pPr>
            <a:r>
              <a:rPr lang="en-US" dirty="0" smtClean="0"/>
              <a:t>The </a:t>
            </a:r>
            <a:r>
              <a:rPr lang="en-US" dirty="0"/>
              <a:t>program was introduced in late 2012 by City staff to the Council of Fort Lauderdale Civic Associations where it was well-received. Information was sent to all neighborhood association presidents introducing the program and inviting them to join. </a:t>
            </a:r>
          </a:p>
          <a:p>
            <a:pPr marL="285750" indent="-285750" algn="just">
              <a:buFont typeface="Arial" pitchFamily="34" charset="0"/>
              <a:buChar char="•"/>
            </a:pPr>
            <a:endParaRPr lang="en-US" dirty="0" smtClean="0"/>
          </a:p>
          <a:p>
            <a:pPr marL="285750" indent="-285750" algn="just">
              <a:buFont typeface="Arial" pitchFamily="34" charset="0"/>
              <a:buChar char="•"/>
            </a:pPr>
            <a:r>
              <a:rPr lang="en-US" dirty="0" smtClean="0"/>
              <a:t>Our motto is “We Build Community.” We’ve found that Nextdoor aids us in doing that. </a:t>
            </a:r>
            <a:endParaRPr lang="en-US" dirty="0"/>
          </a:p>
        </p:txBody>
      </p:sp>
    </p:spTree>
    <p:extLst>
      <p:ext uri="{BB962C8B-B14F-4D97-AF65-F5344CB8AC3E}">
        <p14:creationId xmlns:p14="http://schemas.microsoft.com/office/powerpoint/2010/main" val="2048362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the City of Fort Lauderdale and Nextdoor</a:t>
            </a:r>
            <a:endParaRPr lang="en-US" dirty="0"/>
          </a:p>
        </p:txBody>
      </p:sp>
      <p:sp>
        <p:nvSpPr>
          <p:cNvPr id="4" name="Slide Number Placeholder 3"/>
          <p:cNvSpPr>
            <a:spLocks noGrp="1"/>
          </p:cNvSpPr>
          <p:nvPr>
            <p:ph type="sldNum" sz="quarter" idx="12"/>
          </p:nvPr>
        </p:nvSpPr>
        <p:spPr/>
        <p:txBody>
          <a:bodyPr/>
          <a:lstStyle/>
          <a:p>
            <a:fld id="{CC6F52A0-7C9A-44DD-A3B8-AE5CB2BFC05E}" type="slidenum">
              <a:rPr lang="en-US" smtClean="0"/>
              <a:t>12</a:t>
            </a:fld>
            <a:endParaRPr lang="en-US" dirty="0"/>
          </a:p>
        </p:txBody>
      </p:sp>
      <p:sp>
        <p:nvSpPr>
          <p:cNvPr id="3" name="TextBox 2"/>
          <p:cNvSpPr txBox="1"/>
          <p:nvPr/>
        </p:nvSpPr>
        <p:spPr>
          <a:xfrm>
            <a:off x="304800" y="2514600"/>
            <a:ext cx="8077200" cy="3385542"/>
          </a:xfrm>
          <a:prstGeom prst="rect">
            <a:avLst/>
          </a:prstGeom>
          <a:noFill/>
        </p:spPr>
        <p:txBody>
          <a:bodyPr wrap="square" rtlCol="0">
            <a:spAutoFit/>
          </a:bodyPr>
          <a:lstStyle/>
          <a:p>
            <a:pPr marL="285750" indent="-285750" algn="just">
              <a:buFont typeface="Arial" pitchFamily="34" charset="0"/>
              <a:buChar char="•"/>
            </a:pPr>
            <a:r>
              <a:rPr lang="en-US" sz="1600" dirty="0" smtClean="0"/>
              <a:t>On August 15, 2012 the City of Fort Lauderdale became the first City in Florida to launch Nextdoor. Since that date, Nextdoor has become an integral part of many of our neighborhoods’ communication networks.</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smtClean="0"/>
              <a:t>Nextdoor </a:t>
            </a:r>
            <a:r>
              <a:rPr lang="en-US" sz="1600" dirty="0"/>
              <a:t>does not currently generate revenue. </a:t>
            </a:r>
            <a:r>
              <a:rPr lang="en-US" sz="1600" dirty="0" smtClean="0"/>
              <a:t>They are </a:t>
            </a:r>
            <a:r>
              <a:rPr lang="en-US" sz="1600" dirty="0"/>
              <a:t>funded by venture capital </a:t>
            </a:r>
            <a:r>
              <a:rPr lang="en-US" sz="1600" dirty="0" smtClean="0"/>
              <a:t>firms. </a:t>
            </a:r>
            <a:r>
              <a:rPr lang="en-US" sz="1600" dirty="0"/>
              <a:t>T</a:t>
            </a:r>
            <a:r>
              <a:rPr lang="en-US" sz="1600" dirty="0" smtClean="0"/>
              <a:t>heir </a:t>
            </a:r>
            <a:r>
              <a:rPr lang="en-US" sz="1600" dirty="0"/>
              <a:t>funding allows </a:t>
            </a:r>
            <a:r>
              <a:rPr lang="en-US" sz="1600" dirty="0" smtClean="0"/>
              <a:t>them to </a:t>
            </a:r>
            <a:r>
              <a:rPr lang="en-US" sz="1600" dirty="0"/>
              <a:t>focus 100% of </a:t>
            </a:r>
            <a:r>
              <a:rPr lang="en-US" sz="1600" dirty="0" smtClean="0"/>
              <a:t>their efforts </a:t>
            </a:r>
            <a:r>
              <a:rPr lang="en-US" sz="1600" dirty="0"/>
              <a:t>at this time on improving Nextdoor and introducing the service to new neighborhoods.</a:t>
            </a:r>
            <a:endParaRPr lang="en-US" sz="1600" dirty="0" smtClean="0"/>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smtClean="0"/>
              <a:t>Nextdoor has been introduced 72 Fort Lauderdale neighborhoods are on connected on Nextdoor. Our Public Works department utilizes Nextdoor to communicate.</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smtClean="0"/>
              <a:t>There are 4,362 Fort Lauderdale citizens connected on Nextdoor and they have contributed 16,623 unique posts. </a:t>
            </a:r>
            <a:endParaRPr lang="en-US" sz="1600" dirty="0"/>
          </a:p>
        </p:txBody>
      </p:sp>
    </p:spTree>
    <p:extLst>
      <p:ext uri="{BB962C8B-B14F-4D97-AF65-F5344CB8AC3E}">
        <p14:creationId xmlns:p14="http://schemas.microsoft.com/office/powerpoint/2010/main" val="2723030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 of Nextdoor in the City of Fort Lauderdale</a:t>
            </a:r>
            <a:endParaRPr lang="en-US" dirty="0"/>
          </a:p>
        </p:txBody>
      </p:sp>
      <p:sp>
        <p:nvSpPr>
          <p:cNvPr id="4" name="Slide Number Placeholder 3"/>
          <p:cNvSpPr>
            <a:spLocks noGrp="1"/>
          </p:cNvSpPr>
          <p:nvPr>
            <p:ph type="sldNum" sz="quarter" idx="12"/>
          </p:nvPr>
        </p:nvSpPr>
        <p:spPr/>
        <p:txBody>
          <a:bodyPr/>
          <a:lstStyle/>
          <a:p>
            <a:fld id="{CC6F52A0-7C9A-44DD-A3B8-AE5CB2BFC05E}" type="slidenum">
              <a:rPr lang="en-US" smtClean="0"/>
              <a:t>13</a:t>
            </a:fld>
            <a:endParaRPr lang="en-US" dirty="0"/>
          </a:p>
        </p:txBody>
      </p:sp>
      <p:sp>
        <p:nvSpPr>
          <p:cNvPr id="3" name="TextBox 2"/>
          <p:cNvSpPr txBox="1"/>
          <p:nvPr/>
        </p:nvSpPr>
        <p:spPr>
          <a:xfrm>
            <a:off x="304800" y="2514600"/>
            <a:ext cx="8610600" cy="2308324"/>
          </a:xfrm>
          <a:prstGeom prst="rect">
            <a:avLst/>
          </a:prstGeom>
          <a:noFill/>
        </p:spPr>
        <p:txBody>
          <a:bodyPr wrap="square" rtlCol="0">
            <a:spAutoFit/>
          </a:bodyPr>
          <a:lstStyle/>
          <a:p>
            <a:pPr marL="285750" indent="-285750">
              <a:buFont typeface="Arial" pitchFamily="34" charset="0"/>
              <a:buChar char="•"/>
            </a:pPr>
            <a:r>
              <a:rPr lang="en-US" dirty="0" smtClean="0"/>
              <a:t>These numbers are growing monthly. In late April, 2013, 47 neighborhoods were connected and 1,486 neighbors posted 3, 426 messages to each other on Nextdoor. </a:t>
            </a:r>
          </a:p>
          <a:p>
            <a:pPr marL="285750" indent="-285750">
              <a:buFont typeface="Arial" pitchFamily="34" charset="0"/>
              <a:buChar char="•"/>
            </a:pPr>
            <a:endParaRPr lang="en-US" dirty="0"/>
          </a:p>
          <a:p>
            <a:pPr marL="285750" indent="-285750">
              <a:buFont typeface="Arial" pitchFamily="34" charset="0"/>
              <a:buChar char="•"/>
            </a:pPr>
            <a:r>
              <a:rPr lang="en-US" dirty="0" smtClean="0"/>
              <a:t>As a City we have been using Nextdoor to share information about upcoming events, new programs, traffic advisories, and sever weather alerts.</a:t>
            </a:r>
          </a:p>
          <a:p>
            <a:pPr marL="285750" indent="-285750">
              <a:buFont typeface="Arial" pitchFamily="34" charset="0"/>
              <a:buChar char="•"/>
            </a:pPr>
            <a:endParaRPr lang="en-US" dirty="0"/>
          </a:p>
          <a:p>
            <a:pPr marL="285750" indent="-285750">
              <a:buFont typeface="Arial" pitchFamily="34" charset="0"/>
              <a:buChar char="•"/>
            </a:pPr>
            <a:r>
              <a:rPr lang="en-US" dirty="0" smtClean="0"/>
              <a:t>Nextdoor provides a great platform to share exciting new developments citywide as well as personalized neighborhood security concerns on a neighborhood level.</a:t>
            </a:r>
            <a:endParaRPr lang="en-US" dirty="0"/>
          </a:p>
        </p:txBody>
      </p:sp>
    </p:spTree>
    <p:extLst>
      <p:ext uri="{BB962C8B-B14F-4D97-AF65-F5344CB8AC3E}">
        <p14:creationId xmlns:p14="http://schemas.microsoft.com/office/powerpoint/2010/main" val="417318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 of Fort Lauderdale’s Nextdoor Page</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14</a:t>
            </a:fld>
            <a:endParaRPr lang="en-US" dirty="0"/>
          </a:p>
        </p:txBody>
      </p:sp>
      <p:sp>
        <p:nvSpPr>
          <p:cNvPr id="4" name="TextBox 3"/>
          <p:cNvSpPr txBox="1"/>
          <p:nvPr/>
        </p:nvSpPr>
        <p:spPr>
          <a:xfrm>
            <a:off x="252484" y="2514600"/>
            <a:ext cx="8686800" cy="2585323"/>
          </a:xfrm>
          <a:prstGeom prst="rect">
            <a:avLst/>
          </a:prstGeom>
          <a:noFill/>
        </p:spPr>
        <p:txBody>
          <a:bodyPr wrap="square" rtlCol="0">
            <a:spAutoFit/>
          </a:bodyPr>
          <a:lstStyle/>
          <a:p>
            <a:pPr marL="285750" indent="-285750" algn="just">
              <a:buFont typeface="Arial" pitchFamily="34" charset="0"/>
              <a:buChar char="•"/>
            </a:pPr>
            <a:r>
              <a:rPr lang="en-US" dirty="0" smtClean="0"/>
              <a:t>As a City we have a Nextdoor page that allows us to post content to our neighbors.</a:t>
            </a:r>
          </a:p>
          <a:p>
            <a:pPr algn="just"/>
            <a:r>
              <a:rPr lang="en-US" dirty="0"/>
              <a:t>	</a:t>
            </a:r>
            <a:r>
              <a:rPr lang="en-US" dirty="0">
                <a:hlinkClick r:id="rId2"/>
              </a:rPr>
              <a:t>http://cityoffortlauderdale.nextdoor.com/news_feed</a:t>
            </a:r>
            <a:r>
              <a:rPr lang="en-US" dirty="0" smtClean="0">
                <a:hlinkClick r:id="rId2"/>
              </a:rPr>
              <a:t>/</a:t>
            </a:r>
            <a:endParaRPr lang="en-US" dirty="0" smtClean="0"/>
          </a:p>
          <a:p>
            <a:pPr algn="just"/>
            <a:endParaRPr lang="en-US" dirty="0"/>
          </a:p>
          <a:p>
            <a:pPr marL="285750" indent="-285750" algn="just">
              <a:buFont typeface="Arial" pitchFamily="34" charset="0"/>
              <a:buChar char="•"/>
            </a:pPr>
            <a:r>
              <a:rPr lang="en-US" dirty="0" smtClean="0"/>
              <a:t>We can post messages with pictures, videos, links, or documents. We can post the messages City-wide or to select neighborhoods. </a:t>
            </a:r>
          </a:p>
          <a:p>
            <a:pPr marL="285750" indent="-285750" algn="just">
              <a:buFont typeface="Arial" pitchFamily="34" charset="0"/>
              <a:buChar char="•"/>
            </a:pPr>
            <a:endParaRPr lang="en-US" dirty="0"/>
          </a:p>
          <a:p>
            <a:pPr marL="285750" indent="-285750" algn="just">
              <a:buFont typeface="Arial" pitchFamily="34" charset="0"/>
              <a:buChar char="•"/>
            </a:pPr>
            <a:r>
              <a:rPr lang="en-US" dirty="0" smtClean="0"/>
              <a:t>We are provided with a map of our neighborhoods and can view which are inactive, which are in the “Pilot” stage and which are “Launched.”</a:t>
            </a:r>
          </a:p>
          <a:p>
            <a:pPr marL="285750" indent="-285750" algn="just">
              <a:buFont typeface="Arial" pitchFamily="34" charset="0"/>
              <a:buChar char="•"/>
            </a:pPr>
            <a:endParaRPr lang="en-US" dirty="0"/>
          </a:p>
        </p:txBody>
      </p:sp>
    </p:spTree>
    <p:extLst>
      <p:ext uri="{BB962C8B-B14F-4D97-AF65-F5344CB8AC3E}">
        <p14:creationId xmlns:p14="http://schemas.microsoft.com/office/powerpoint/2010/main" val="1234997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Viewing Neighborhoods through Nextdoor</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15</a:t>
            </a:fld>
            <a:endParaRPr lang="en-US" dirty="0"/>
          </a:p>
        </p:txBody>
      </p:sp>
      <p:pic>
        <p:nvPicPr>
          <p:cNvPr id="1026" name="Picture 2" descr="C:\Users\ryanhe\Desktop\Nextdoor Croissant P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47078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78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Nextdoor</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16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934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Fort Lauderdale Police Department on </a:t>
            </a:r>
            <a:r>
              <a:rPr lang="en-US" dirty="0" err="1" smtClean="0"/>
              <a:t>Nextdoor</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17</a:t>
            </a:fld>
            <a:endParaRPr lang="en-US" dirty="0"/>
          </a:p>
        </p:txBody>
      </p:sp>
      <p:sp>
        <p:nvSpPr>
          <p:cNvPr id="4" name="TextBox 3"/>
          <p:cNvSpPr txBox="1"/>
          <p:nvPr/>
        </p:nvSpPr>
        <p:spPr>
          <a:xfrm>
            <a:off x="457200" y="2618517"/>
            <a:ext cx="85344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February, the Fort Lauderdale Police Department joined Nextdoor</a:t>
            </a:r>
            <a:r>
              <a:rPr lang="en-US" dirty="0"/>
              <a:t> </a:t>
            </a:r>
            <a:r>
              <a:rPr lang="en-US" dirty="0" smtClean="0"/>
              <a:t>after seeing that the website was widely used by our neighbors.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FLPD viewed </a:t>
            </a:r>
            <a:r>
              <a:rPr lang="en-US" dirty="0" err="1" smtClean="0"/>
              <a:t>Nextdoor</a:t>
            </a:r>
            <a:r>
              <a:rPr lang="en-US" dirty="0" smtClean="0"/>
              <a:t> as a successful avenue to post timely crime alerts and crime prevention tips.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this day and age, it is vital for neighbors to unite, communicate and know their neighborhood. </a:t>
            </a:r>
            <a:r>
              <a:rPr lang="en-US" dirty="0" err="1" smtClean="0"/>
              <a:t>Nextdoor</a:t>
            </a:r>
            <a:r>
              <a:rPr lang="en-US" dirty="0" smtClean="0"/>
              <a:t> makes it easy for </a:t>
            </a:r>
            <a:r>
              <a:rPr lang="en-US" smtClean="0"/>
              <a:t>neighbors to </a:t>
            </a:r>
            <a:r>
              <a:rPr lang="en-US" dirty="0" smtClean="0"/>
              <a:t>establish virtual neighborhood watch and help our officers’ combat crime.” –Chief Frank Adderley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95762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our Neighbors are Saying </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18</a:t>
            </a:fld>
            <a:endParaRPr lang="en-US" dirty="0"/>
          </a:p>
        </p:txBody>
      </p:sp>
      <p:sp>
        <p:nvSpPr>
          <p:cNvPr id="4" name="TextBox 3"/>
          <p:cNvSpPr txBox="1"/>
          <p:nvPr/>
        </p:nvSpPr>
        <p:spPr>
          <a:xfrm>
            <a:off x="304800" y="2667000"/>
            <a:ext cx="8610600" cy="1754326"/>
          </a:xfrm>
          <a:prstGeom prst="rect">
            <a:avLst/>
          </a:prstGeom>
          <a:noFill/>
        </p:spPr>
        <p:txBody>
          <a:bodyPr wrap="square" rtlCol="0">
            <a:spAutoFit/>
          </a:bodyPr>
          <a:lstStyle/>
          <a:p>
            <a:r>
              <a:rPr lang="en-US" dirty="0"/>
              <a:t>“A resident in our neighborhood could not use his season tickets </a:t>
            </a:r>
            <a:r>
              <a:rPr lang="en-US" dirty="0" smtClean="0"/>
              <a:t>one day </a:t>
            </a:r>
            <a:r>
              <a:rPr lang="en-US" dirty="0"/>
              <a:t>for a Miami Dolphins game. He posted on </a:t>
            </a:r>
            <a:r>
              <a:rPr lang="en-US" dirty="0" smtClean="0"/>
              <a:t>Nextdoor</a:t>
            </a:r>
            <a:r>
              <a:rPr lang="en-US" dirty="0"/>
              <a:t> the availability of the tickets. I thought this was a great way to get the tickets to someone that would enjoy going to the game</a:t>
            </a:r>
            <a:r>
              <a:rPr lang="en-US" dirty="0" smtClean="0"/>
              <a:t>.”</a:t>
            </a:r>
          </a:p>
          <a:p>
            <a:endParaRPr lang="en-US" dirty="0"/>
          </a:p>
          <a:p>
            <a:r>
              <a:rPr lang="en-US" dirty="0" smtClean="0"/>
              <a:t>Terry Bond, Landings</a:t>
            </a:r>
            <a:endParaRPr lang="en-US" dirty="0"/>
          </a:p>
          <a:p>
            <a:endParaRPr lang="en-US" dirty="0"/>
          </a:p>
        </p:txBody>
      </p:sp>
    </p:spTree>
    <p:extLst>
      <p:ext uri="{BB962C8B-B14F-4D97-AF65-F5344CB8AC3E}">
        <p14:creationId xmlns:p14="http://schemas.microsoft.com/office/powerpoint/2010/main" val="2600581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our Neighbors are Saying</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19</a:t>
            </a:fld>
            <a:endParaRPr lang="en-US" dirty="0"/>
          </a:p>
        </p:txBody>
      </p:sp>
      <p:sp>
        <p:nvSpPr>
          <p:cNvPr id="4" name="TextBox 3"/>
          <p:cNvSpPr txBox="1"/>
          <p:nvPr/>
        </p:nvSpPr>
        <p:spPr>
          <a:xfrm>
            <a:off x="346881" y="2514600"/>
            <a:ext cx="8610600" cy="3970318"/>
          </a:xfrm>
          <a:prstGeom prst="rect">
            <a:avLst/>
          </a:prstGeom>
          <a:noFill/>
        </p:spPr>
        <p:txBody>
          <a:bodyPr wrap="square" rtlCol="0">
            <a:spAutoFit/>
          </a:bodyPr>
          <a:lstStyle/>
          <a:p>
            <a:r>
              <a:rPr lang="en-US" dirty="0" smtClean="0"/>
              <a:t>“I </a:t>
            </a:r>
            <a:r>
              <a:rPr lang="en-US" dirty="0"/>
              <a:t>think Nextdoor is perfectly tailored for community-building, and we use it constantly to keep our residents apprised of numerous events and news items, including:</a:t>
            </a:r>
          </a:p>
          <a:p>
            <a:r>
              <a:rPr lang="en-US" dirty="0"/>
              <a:t> </a:t>
            </a:r>
          </a:p>
          <a:p>
            <a:r>
              <a:rPr lang="en-US" dirty="0"/>
              <a:t>- All Civic Association meetings:  Board, General Membership, Committees, etc.</a:t>
            </a:r>
          </a:p>
          <a:p>
            <a:r>
              <a:rPr lang="en-US" dirty="0"/>
              <a:t>- City &amp; County Commission meetings</a:t>
            </a:r>
          </a:p>
          <a:p>
            <a:r>
              <a:rPr lang="en-US" dirty="0"/>
              <a:t>- Clean-Up Days</a:t>
            </a:r>
          </a:p>
          <a:p>
            <a:r>
              <a:rPr lang="en-US" dirty="0"/>
              <a:t>- Youth programs</a:t>
            </a:r>
          </a:p>
          <a:p>
            <a:r>
              <a:rPr lang="en-US" dirty="0"/>
              <a:t>- City announcements</a:t>
            </a:r>
          </a:p>
          <a:p>
            <a:r>
              <a:rPr lang="en-US" dirty="0"/>
              <a:t>- </a:t>
            </a:r>
            <a:r>
              <a:rPr lang="en-US" dirty="0" smtClean="0"/>
              <a:t>Lost </a:t>
            </a:r>
            <a:r>
              <a:rPr lang="en-US" dirty="0"/>
              <a:t>dogs / found dogs</a:t>
            </a:r>
          </a:p>
          <a:p>
            <a:r>
              <a:rPr lang="en-US" dirty="0" smtClean="0"/>
              <a:t>- Recommendations </a:t>
            </a:r>
            <a:r>
              <a:rPr lang="en-US" dirty="0"/>
              <a:t>needed/ given for services, </a:t>
            </a:r>
            <a:r>
              <a:rPr lang="en-US" dirty="0" smtClean="0"/>
              <a:t>advice.”</a:t>
            </a:r>
          </a:p>
          <a:p>
            <a:endParaRPr lang="en-US" dirty="0" smtClean="0"/>
          </a:p>
          <a:p>
            <a:r>
              <a:rPr lang="en-US" dirty="0" smtClean="0"/>
              <a:t>Lawrence Jackson-Rosen, SMRCA Vice President</a:t>
            </a:r>
            <a:endParaRPr lang="en-US" dirty="0"/>
          </a:p>
          <a:p>
            <a:endParaRPr lang="en-US" dirty="0" smtClean="0"/>
          </a:p>
          <a:p>
            <a:endParaRPr lang="en-US" dirty="0"/>
          </a:p>
        </p:txBody>
      </p:sp>
    </p:spTree>
    <p:extLst>
      <p:ext uri="{BB962C8B-B14F-4D97-AF65-F5344CB8AC3E}">
        <p14:creationId xmlns:p14="http://schemas.microsoft.com/office/powerpoint/2010/main" val="1779985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Engaging Citizens</a:t>
            </a:r>
            <a:endParaRPr lang="en-US" dirty="0"/>
          </a:p>
        </p:txBody>
      </p:sp>
      <p:sp>
        <p:nvSpPr>
          <p:cNvPr id="5" name="Slide Number Placeholder 4"/>
          <p:cNvSpPr>
            <a:spLocks noGrp="1"/>
          </p:cNvSpPr>
          <p:nvPr>
            <p:ph type="sldNum" sz="quarter" idx="12"/>
          </p:nvPr>
        </p:nvSpPr>
        <p:spPr/>
        <p:txBody>
          <a:bodyPr/>
          <a:lstStyle/>
          <a:p>
            <a:fld id="{CC6F52A0-7C9A-44DD-A3B8-AE5CB2BFC05E}" type="slidenum">
              <a:rPr lang="en-US" smtClean="0"/>
              <a:t>2</a:t>
            </a:fld>
            <a:endParaRPr lang="en-US" dirty="0"/>
          </a:p>
        </p:txBody>
      </p:sp>
      <p:sp>
        <p:nvSpPr>
          <p:cNvPr id="3" name="TextBox 2"/>
          <p:cNvSpPr txBox="1"/>
          <p:nvPr/>
        </p:nvSpPr>
        <p:spPr>
          <a:xfrm>
            <a:off x="304800" y="2514600"/>
            <a:ext cx="8534399" cy="3046988"/>
          </a:xfrm>
          <a:prstGeom prst="rect">
            <a:avLst/>
          </a:prstGeom>
          <a:noFill/>
        </p:spPr>
        <p:txBody>
          <a:bodyPr wrap="square" rtlCol="0">
            <a:spAutoFit/>
          </a:bodyPr>
          <a:lstStyle/>
          <a:p>
            <a:pPr algn="ctr"/>
            <a:r>
              <a:rPr lang="en-US" sz="3200" i="1" dirty="0" smtClean="0"/>
              <a:t>“In government, you can’t wait for people to come to you --- you need to give residents the tools to empower themselves in the most convenient way.”</a:t>
            </a:r>
          </a:p>
          <a:p>
            <a:pPr algn="ctr"/>
            <a:endParaRPr lang="en-US" sz="3200" dirty="0" smtClean="0"/>
          </a:p>
          <a:p>
            <a:pPr algn="ctr"/>
            <a:r>
              <a:rPr lang="en-US" sz="3200" dirty="0" smtClean="0"/>
              <a:t>Los Angeles Mayor Eric Garcetti</a:t>
            </a:r>
            <a:endParaRPr lang="en-US" sz="3200" dirty="0"/>
          </a:p>
        </p:txBody>
      </p:sp>
    </p:spTree>
    <p:extLst>
      <p:ext uri="{BB962C8B-B14F-4D97-AF65-F5344CB8AC3E}">
        <p14:creationId xmlns:p14="http://schemas.microsoft.com/office/powerpoint/2010/main" val="4122412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High-Touch and High-Tech Effectiveness of Nextdoor</a:t>
            </a:r>
            <a:endParaRPr lang="en-US" dirty="0"/>
          </a:p>
        </p:txBody>
      </p:sp>
      <p:sp>
        <p:nvSpPr>
          <p:cNvPr id="4" name="Slide Number Placeholder 3"/>
          <p:cNvSpPr>
            <a:spLocks noGrp="1"/>
          </p:cNvSpPr>
          <p:nvPr>
            <p:ph type="sldNum" sz="quarter" idx="12"/>
          </p:nvPr>
        </p:nvSpPr>
        <p:spPr/>
        <p:txBody>
          <a:bodyPr/>
          <a:lstStyle/>
          <a:p>
            <a:fld id="{CC6F52A0-7C9A-44DD-A3B8-AE5CB2BFC05E}" type="slidenum">
              <a:rPr lang="en-US" smtClean="0"/>
              <a:t>20</a:t>
            </a:fld>
            <a:endParaRPr lang="en-US" dirty="0"/>
          </a:p>
        </p:txBody>
      </p:sp>
      <p:sp>
        <p:nvSpPr>
          <p:cNvPr id="3" name="TextBox 2"/>
          <p:cNvSpPr txBox="1"/>
          <p:nvPr/>
        </p:nvSpPr>
        <p:spPr>
          <a:xfrm>
            <a:off x="381000" y="2514600"/>
            <a:ext cx="8305800" cy="4524315"/>
          </a:xfrm>
          <a:prstGeom prst="rect">
            <a:avLst/>
          </a:prstGeom>
          <a:noFill/>
        </p:spPr>
        <p:txBody>
          <a:bodyPr wrap="square" rtlCol="0">
            <a:spAutoFit/>
          </a:bodyPr>
          <a:lstStyle/>
          <a:p>
            <a:pPr marL="285750" indent="-285750" algn="just">
              <a:buFont typeface="Arial" pitchFamily="34" charset="0"/>
              <a:buChar char="•"/>
            </a:pPr>
            <a:r>
              <a:rPr lang="en-US" dirty="0" smtClean="0"/>
              <a:t>A combination of High-Touch and High-Tech methods are applied through Nextdoor.</a:t>
            </a:r>
          </a:p>
          <a:p>
            <a:pPr marL="285750" indent="-285750" algn="just">
              <a:buFont typeface="Arial" pitchFamily="34" charset="0"/>
              <a:buChar char="•"/>
            </a:pPr>
            <a:endParaRPr lang="en-US" dirty="0"/>
          </a:p>
          <a:p>
            <a:pPr marL="285750" indent="-285750" algn="just">
              <a:buFont typeface="Arial" pitchFamily="34" charset="0"/>
              <a:buChar char="•"/>
            </a:pPr>
            <a:r>
              <a:rPr lang="en-US" dirty="0" smtClean="0"/>
              <a:t>High-Tech methods of communication are becoming the norm yet High-Touch still remains the most effective. “High-Tech can not occur without commitment to “High-Touch” (Leadership ICMA, 2012).</a:t>
            </a:r>
          </a:p>
          <a:p>
            <a:pPr marL="285750" indent="-285750" algn="just">
              <a:buFont typeface="Arial" pitchFamily="34" charset="0"/>
              <a:buChar char="•"/>
            </a:pPr>
            <a:endParaRPr lang="en-US" dirty="0"/>
          </a:p>
          <a:p>
            <a:pPr marL="285750" indent="-285750" algn="just">
              <a:buFont typeface="Arial" pitchFamily="34" charset="0"/>
              <a:buChar char="•"/>
            </a:pPr>
            <a:r>
              <a:rPr lang="en-US" dirty="0" smtClean="0"/>
              <a:t>Nextdoor provides the vehicle of developing and planning High-Touch events through a High-Tech medium.</a:t>
            </a:r>
          </a:p>
          <a:p>
            <a:pPr marL="285750" indent="-285750" algn="just">
              <a:buFont typeface="Arial" pitchFamily="34" charset="0"/>
              <a:buChar char="•"/>
            </a:pPr>
            <a:endParaRPr lang="en-US" dirty="0"/>
          </a:p>
          <a:p>
            <a:pPr marL="285750" indent="-285750" algn="just">
              <a:buFont typeface="Arial" pitchFamily="34" charset="0"/>
              <a:buChar char="•"/>
            </a:pPr>
            <a:r>
              <a:rPr lang="en-US" dirty="0" smtClean="0"/>
              <a:t>As recommended by the Leadership ICMA team, virtual and traditional community engagement initiatives have been assessed. Nextdoor has proven to be one of the most effective social media tools utilized by City of Fort Lauderdale, Neighbor Support.</a:t>
            </a:r>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1259892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 </a:t>
            </a:r>
            <a:r>
              <a:rPr lang="en-US" smtClean="0"/>
              <a:t>Volunteer Office</a:t>
            </a:r>
            <a:endParaRPr lang="en-US"/>
          </a:p>
        </p:txBody>
      </p:sp>
      <p:sp>
        <p:nvSpPr>
          <p:cNvPr id="3" name="Slide Number Placeholder 2"/>
          <p:cNvSpPr>
            <a:spLocks noGrp="1"/>
          </p:cNvSpPr>
          <p:nvPr>
            <p:ph type="sldNum" sz="quarter" idx="12"/>
          </p:nvPr>
        </p:nvSpPr>
        <p:spPr/>
        <p:txBody>
          <a:bodyPr/>
          <a:lstStyle/>
          <a:p>
            <a:fld id="{CC6F52A0-7C9A-44DD-A3B8-AE5CB2BFC05E}" type="slidenum">
              <a:rPr lang="en-US" smtClean="0"/>
              <a:t>21</a:t>
            </a:fld>
            <a:endParaRPr lang="en-US" dirty="0"/>
          </a:p>
        </p:txBody>
      </p:sp>
      <p:sp>
        <p:nvSpPr>
          <p:cNvPr id="4" name="Rectangle 3"/>
          <p:cNvSpPr/>
          <p:nvPr/>
        </p:nvSpPr>
        <p:spPr>
          <a:xfrm>
            <a:off x="353704" y="2438400"/>
            <a:ext cx="4114800" cy="3539430"/>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Volunteerism is the Spirit of Fort </a:t>
            </a:r>
            <a:r>
              <a:rPr lang="en-US" sz="1600" dirty="0" smtClean="0">
                <a:latin typeface="Calibri" panose="020F0502020204030204" pitchFamily="34" charset="0"/>
                <a:cs typeface="Calibri" panose="020F0502020204030204" pitchFamily="34" charset="0"/>
              </a:rPr>
              <a:t>Lauderdale!</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We </a:t>
            </a:r>
            <a:r>
              <a:rPr lang="en-US" sz="1600" dirty="0">
                <a:latin typeface="Calibri" panose="020F0502020204030204" pitchFamily="34" charset="0"/>
                <a:cs typeface="Calibri" panose="020F0502020204030204" pitchFamily="34" charset="0"/>
              </a:rPr>
              <a:t>are proud to offer hundreds of event and part-time volunteer opportunities in almost every department</a:t>
            </a:r>
            <a:r>
              <a:rPr lang="en-US" sz="1600" dirty="0" smtClean="0">
                <a:latin typeface="Calibri" panose="020F0502020204030204" pitchFamily="34"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City is also creating a vibrant network of public/private partnerships made up of business leaders, civic associations, and neighbors by engaging citizens in solving City problems to achieve measurable impact on pressing local challenges, such as education, health, sustainability, and disaster preparedness.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504" y="2438400"/>
            <a:ext cx="3048000" cy="2286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386326"/>
            <a:ext cx="3124200" cy="2091406"/>
          </a:xfrm>
          <a:prstGeom prst="rect">
            <a:avLst/>
          </a:prstGeom>
        </p:spPr>
      </p:pic>
    </p:spTree>
    <p:extLst>
      <p:ext uri="{BB962C8B-B14F-4D97-AF65-F5344CB8AC3E}">
        <p14:creationId xmlns:p14="http://schemas.microsoft.com/office/powerpoint/2010/main" val="3559734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Neighbors</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22</a:t>
            </a:fld>
            <a:endParaRPr lang="en-US" dirty="0"/>
          </a:p>
        </p:txBody>
      </p:sp>
      <p:sp>
        <p:nvSpPr>
          <p:cNvPr id="4" name="TextBox 3"/>
          <p:cNvSpPr txBox="1"/>
          <p:nvPr/>
        </p:nvSpPr>
        <p:spPr>
          <a:xfrm>
            <a:off x="734705" y="2500404"/>
            <a:ext cx="2465696"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Our neighbors can assist us with our mission to engage the entire system.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Prime example: Holiday Park Dog Park fundraising initiative.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Enthused, passionate neighbors ARE our best assets!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2667000"/>
            <a:ext cx="5029200" cy="3353731"/>
          </a:xfrm>
          <a:prstGeom prst="rect">
            <a:avLst/>
          </a:prstGeom>
        </p:spPr>
      </p:pic>
    </p:spTree>
    <p:extLst>
      <p:ext uri="{BB962C8B-B14F-4D97-AF65-F5344CB8AC3E}">
        <p14:creationId xmlns:p14="http://schemas.microsoft.com/office/powerpoint/2010/main" val="3584158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23</a:t>
            </a:fld>
            <a:endParaRPr lang="en-US" dirty="0"/>
          </a:p>
        </p:txBody>
      </p:sp>
      <p:sp>
        <p:nvSpPr>
          <p:cNvPr id="4" name="TextBox 3"/>
          <p:cNvSpPr txBox="1"/>
          <p:nvPr/>
        </p:nvSpPr>
        <p:spPr>
          <a:xfrm>
            <a:off x="304800" y="2514600"/>
            <a:ext cx="8610600" cy="3816429"/>
          </a:xfrm>
          <a:prstGeom prst="rect">
            <a:avLst/>
          </a:prstGeom>
          <a:noFill/>
        </p:spPr>
        <p:txBody>
          <a:bodyPr wrap="square" rtlCol="0">
            <a:spAutoFit/>
          </a:bodyPr>
          <a:lstStyle/>
          <a:p>
            <a:pPr algn="ctr"/>
            <a:r>
              <a:rPr lang="en-US" sz="2800" i="1" dirty="0" smtClean="0"/>
              <a:t>“A fundamental point is that citizen engagement must involve actual engagements rather than simply an exchange of information. The basic test of engagement is whether citizens have the opportunity to discuss ideas or efforts with other citizens and officials to better understand each other.”</a:t>
            </a:r>
          </a:p>
          <a:p>
            <a:pPr algn="ctr"/>
            <a:endParaRPr lang="en-US" sz="2800" dirty="0"/>
          </a:p>
          <a:p>
            <a:pPr algn="ctr"/>
            <a:r>
              <a:rPr lang="en-US" sz="2800" dirty="0" smtClean="0"/>
              <a:t>James Svara and Janet Denhardt</a:t>
            </a:r>
          </a:p>
          <a:p>
            <a:endParaRPr lang="en-US" dirty="0"/>
          </a:p>
        </p:txBody>
      </p:sp>
    </p:spTree>
    <p:extLst>
      <p:ext uri="{BB962C8B-B14F-4D97-AF65-F5344CB8AC3E}">
        <p14:creationId xmlns:p14="http://schemas.microsoft.com/office/powerpoint/2010/main" val="3688460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4" name="Slide Number Placeholder 3"/>
          <p:cNvSpPr>
            <a:spLocks noGrp="1"/>
          </p:cNvSpPr>
          <p:nvPr>
            <p:ph type="sldNum" sz="quarter" idx="12"/>
          </p:nvPr>
        </p:nvSpPr>
        <p:spPr/>
        <p:txBody>
          <a:bodyPr/>
          <a:lstStyle/>
          <a:p>
            <a:fld id="{CC6F52A0-7C9A-44DD-A3B8-AE5CB2BFC05E}" type="slidenum">
              <a:rPr lang="en-US" smtClean="0"/>
              <a:t>24</a:t>
            </a:fld>
            <a:endParaRPr lang="en-US" dirty="0"/>
          </a:p>
        </p:txBody>
      </p:sp>
      <p:sp>
        <p:nvSpPr>
          <p:cNvPr id="3" name="TextBox 2"/>
          <p:cNvSpPr txBox="1"/>
          <p:nvPr/>
        </p:nvSpPr>
        <p:spPr>
          <a:xfrm>
            <a:off x="228600" y="2514600"/>
            <a:ext cx="8686800" cy="1754326"/>
          </a:xfrm>
          <a:prstGeom prst="rect">
            <a:avLst/>
          </a:prstGeom>
          <a:noFill/>
        </p:spPr>
        <p:txBody>
          <a:bodyPr wrap="square" rtlCol="0">
            <a:spAutoFit/>
          </a:bodyPr>
          <a:lstStyle/>
          <a:p>
            <a:r>
              <a:rPr lang="en-US" dirty="0" smtClean="0"/>
              <a:t>Ryan Henderson</a:t>
            </a:r>
          </a:p>
          <a:p>
            <a:r>
              <a:rPr lang="en-US" dirty="0" smtClean="0"/>
              <a:t>Management Fellow</a:t>
            </a:r>
          </a:p>
          <a:p>
            <a:r>
              <a:rPr lang="en-US" dirty="0" smtClean="0"/>
              <a:t>City Manager’s Office (Neighbor Support)</a:t>
            </a:r>
          </a:p>
          <a:p>
            <a:r>
              <a:rPr lang="en-US" dirty="0" smtClean="0"/>
              <a:t>City of Fort Lauderdale</a:t>
            </a:r>
          </a:p>
          <a:p>
            <a:r>
              <a:rPr lang="en-US" dirty="0" smtClean="0">
                <a:hlinkClick r:id="rId2"/>
              </a:rPr>
              <a:t>Rhenderson@fortlauderdale.gov</a:t>
            </a:r>
            <a:endParaRPr lang="en-US" dirty="0" smtClean="0"/>
          </a:p>
          <a:p>
            <a:r>
              <a:rPr lang="en-US" dirty="0" smtClean="0"/>
              <a:t>(954) 828-5213</a:t>
            </a:r>
          </a:p>
        </p:txBody>
      </p:sp>
    </p:spTree>
    <p:extLst>
      <p:ext uri="{BB962C8B-B14F-4D97-AF65-F5344CB8AC3E}">
        <p14:creationId xmlns:p14="http://schemas.microsoft.com/office/powerpoint/2010/main" val="4152874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 of Fort Lauderdale and Neighborhood Associations</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3</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133600"/>
            <a:ext cx="3276600" cy="4191000"/>
          </a:xfrm>
          <a:prstGeom prst="rect">
            <a:avLst/>
          </a:prstGeom>
        </p:spPr>
      </p:pic>
      <p:sp>
        <p:nvSpPr>
          <p:cNvPr id="5" name="TextBox 4"/>
          <p:cNvSpPr txBox="1"/>
          <p:nvPr/>
        </p:nvSpPr>
        <p:spPr>
          <a:xfrm>
            <a:off x="4343400" y="2819400"/>
            <a:ext cx="4114800" cy="1200329"/>
          </a:xfrm>
          <a:prstGeom prst="rect">
            <a:avLst/>
          </a:prstGeom>
          <a:noFill/>
        </p:spPr>
        <p:txBody>
          <a:bodyPr wrap="square" rtlCol="0">
            <a:spAutoFit/>
          </a:bodyPr>
          <a:lstStyle/>
          <a:p>
            <a:r>
              <a:rPr lang="en-US" dirty="0" smtClean="0"/>
              <a:t>Fort Lauderdale is a unique City in that there are 84 Home/Civic Associations throughout the diverse City. Challenge exists to engage all.</a:t>
            </a:r>
          </a:p>
        </p:txBody>
      </p:sp>
    </p:spTree>
    <p:extLst>
      <p:ext uri="{BB962C8B-B14F-4D97-AF65-F5344CB8AC3E}">
        <p14:creationId xmlns:p14="http://schemas.microsoft.com/office/powerpoint/2010/main" val="4052707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Opportunities?</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4</a:t>
            </a:fld>
            <a:endParaRPr lang="en-US" dirty="0"/>
          </a:p>
        </p:txBody>
      </p:sp>
      <p:sp>
        <p:nvSpPr>
          <p:cNvPr id="4" name="TextBox 3"/>
          <p:cNvSpPr txBox="1"/>
          <p:nvPr/>
        </p:nvSpPr>
        <p:spPr>
          <a:xfrm>
            <a:off x="533400" y="2634733"/>
            <a:ext cx="8081058" cy="1754326"/>
          </a:xfrm>
          <a:prstGeom prst="rect">
            <a:avLst/>
          </a:prstGeom>
          <a:noFill/>
        </p:spPr>
        <p:txBody>
          <a:bodyPr wrap="none" rtlCol="0">
            <a:spAutoFit/>
          </a:bodyPr>
          <a:lstStyle/>
          <a:p>
            <a:r>
              <a:rPr lang="en-US" dirty="0" smtClean="0"/>
              <a:t>The key to effectively engaging our neighbors is locating where the opportunities</a:t>
            </a:r>
          </a:p>
          <a:p>
            <a:r>
              <a:rPr lang="en-US" dirty="0" smtClean="0"/>
              <a:t>exist to engage.</a:t>
            </a:r>
          </a:p>
          <a:p>
            <a:endParaRPr lang="en-US" dirty="0"/>
          </a:p>
          <a:p>
            <a:pPr marL="285750" indent="-285750">
              <a:buFont typeface="Arial" panose="020B0604020202020204" pitchFamily="34" charset="0"/>
              <a:buChar char="•"/>
            </a:pPr>
            <a:r>
              <a:rPr lang="en-US" dirty="0" smtClean="0"/>
              <a:t>Visioning Process</a:t>
            </a:r>
          </a:p>
          <a:p>
            <a:pPr marL="285750" indent="-285750">
              <a:buFont typeface="Arial" panose="020B0604020202020204" pitchFamily="34" charset="0"/>
              <a:buChar char="•"/>
            </a:pPr>
            <a:r>
              <a:rPr lang="en-US" dirty="0" smtClean="0"/>
              <a:t>Neighbor Volunteer Office</a:t>
            </a:r>
          </a:p>
          <a:p>
            <a:pPr marL="285750" indent="-285750">
              <a:buFont typeface="Arial" panose="020B0604020202020204" pitchFamily="34" charset="0"/>
              <a:buChar char="•"/>
            </a:pPr>
            <a:r>
              <a:rPr lang="en-US" dirty="0" smtClean="0"/>
              <a:t>Special Projects</a:t>
            </a:r>
            <a:endParaRPr lang="en-US" dirty="0"/>
          </a:p>
        </p:txBody>
      </p:sp>
    </p:spTree>
    <p:extLst>
      <p:ext uri="{BB962C8B-B14F-4D97-AF65-F5344CB8AC3E}">
        <p14:creationId xmlns:p14="http://schemas.microsoft.com/office/powerpoint/2010/main" val="441572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 of Fort Lauderdale Visioning Process</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1534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03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OurVisionFTL.com </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775" y="1981200"/>
            <a:ext cx="68151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546725"/>
            <a:ext cx="11953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375" y="5546725"/>
            <a:ext cx="11652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4455" y="5546723"/>
            <a:ext cx="17557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3075" y="5546722"/>
            <a:ext cx="13049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5546721"/>
            <a:ext cx="12684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018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Telephone Town Halls</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7</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05000"/>
            <a:ext cx="57308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808162"/>
            <a:ext cx="2974975"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372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 In-A-Box</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8</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3894"/>
            <a:ext cx="3733800" cy="288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979" y="2439367"/>
            <a:ext cx="4024774" cy="279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57600"/>
            <a:ext cx="2243137"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440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BIG Ideas Fort Lauderdale</a:t>
            </a:r>
            <a:endParaRPr lang="en-US" dirty="0"/>
          </a:p>
        </p:txBody>
      </p:sp>
      <p:sp>
        <p:nvSpPr>
          <p:cNvPr id="3" name="Slide Number Placeholder 2"/>
          <p:cNvSpPr>
            <a:spLocks noGrp="1"/>
          </p:cNvSpPr>
          <p:nvPr>
            <p:ph type="sldNum" sz="quarter" idx="12"/>
          </p:nvPr>
        </p:nvSpPr>
        <p:spPr/>
        <p:txBody>
          <a:bodyPr/>
          <a:lstStyle/>
          <a:p>
            <a:fld id="{CC6F52A0-7C9A-44DD-A3B8-AE5CB2BFC05E}" type="slidenum">
              <a:rPr lang="en-US" smtClean="0"/>
              <a:t>9</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46685"/>
            <a:ext cx="4495800" cy="300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2" y="3127737"/>
            <a:ext cx="2451251" cy="147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534" y="5356514"/>
            <a:ext cx="20907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271" y="5356516"/>
            <a:ext cx="19446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3958" y="5029200"/>
            <a:ext cx="12017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3282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3879</TotalTime>
  <Words>1011</Words>
  <Application>Microsoft Office PowerPoint</Application>
  <PresentationFormat>On-screen Show (4:3)</PresentationFormat>
  <Paragraphs>142</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Waveform</vt:lpstr>
      <vt:lpstr>Engaging Neighbors: How Fort Lauderdale Builds Community</vt:lpstr>
      <vt:lpstr>Engaging Citizens</vt:lpstr>
      <vt:lpstr>City of Fort Lauderdale and Neighborhood Associations</vt:lpstr>
      <vt:lpstr>Where are the Opportunities?</vt:lpstr>
      <vt:lpstr>City of Fort Lauderdale Visioning Process</vt:lpstr>
      <vt:lpstr>OurVisionFTL.com </vt:lpstr>
      <vt:lpstr>  Telephone Town Halls</vt:lpstr>
      <vt:lpstr>Meetings In-A-Box</vt:lpstr>
      <vt:lpstr>BIG Ideas Fort Lauderdale</vt:lpstr>
      <vt:lpstr>Nextdoor</vt:lpstr>
      <vt:lpstr>Nextdoor and City of Fort Lauderdale Partnership</vt:lpstr>
      <vt:lpstr>Status of the City of Fort Lauderdale and Nextdoor</vt:lpstr>
      <vt:lpstr>Success of Nextdoor in the City of Fort Lauderdale</vt:lpstr>
      <vt:lpstr>City of Fort Lauderdale’s Nextdoor Page</vt:lpstr>
      <vt:lpstr>Viewing Neighborhoods through Nextdoor</vt:lpstr>
      <vt:lpstr>Application of Nextdoor</vt:lpstr>
      <vt:lpstr>Fort Lauderdale Police Department on Nextdoor</vt:lpstr>
      <vt:lpstr>What our Neighbors are Saying </vt:lpstr>
      <vt:lpstr>What our Neighbors are Saying</vt:lpstr>
      <vt:lpstr>High-Touch and High-Tech Effectiveness of Nextdoor</vt:lpstr>
      <vt:lpstr>Neighbor Volunteer Office</vt:lpstr>
      <vt:lpstr>Recruiting Neighbors</vt:lpstr>
      <vt:lpstr>Conclusion</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Henderson</dc:creator>
  <cp:lastModifiedBy>Ryan Henderson</cp:lastModifiedBy>
  <cp:revision>105</cp:revision>
  <cp:lastPrinted>2014-04-23T18:54:30Z</cp:lastPrinted>
  <dcterms:created xsi:type="dcterms:W3CDTF">2013-06-18T18:52:25Z</dcterms:created>
  <dcterms:modified xsi:type="dcterms:W3CDTF">2014-12-10T19:51:33Z</dcterms:modified>
</cp:coreProperties>
</file>