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84" r:id="rId3"/>
    <p:sldId id="313" r:id="rId4"/>
    <p:sldId id="294" r:id="rId5"/>
    <p:sldId id="287" r:id="rId6"/>
    <p:sldId id="315" r:id="rId7"/>
    <p:sldId id="288" r:id="rId8"/>
    <p:sldId id="289" r:id="rId9"/>
    <p:sldId id="290" r:id="rId10"/>
    <p:sldId id="317" r:id="rId11"/>
    <p:sldId id="260" r:id="rId12"/>
    <p:sldId id="316" r:id="rId13"/>
    <p:sldId id="318" r:id="rId14"/>
  </p:sldIdLst>
  <p:sldSz cx="9144000" cy="5143500" type="screen16x9"/>
  <p:notesSz cx="6858000" cy="9144000"/>
  <p:embeddedFontLst>
    <p:embeddedFont>
      <p:font typeface="News Gothic MT" panose="020B0504020203020204" pitchFamily="34" charset="0"/>
      <p:regular r:id="rId16"/>
      <p:bold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E8464D-4202-48B7-B39D-ED4EE24D6AF4}">
  <a:tblStyle styleId="{F8E8464D-4202-48B7-B39D-ED4EE24D6A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77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10325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Shape 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Shape 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Shape 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Shape 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Shape 5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Shape 6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Shape 64"/>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mailto:stephani@bravelylead.com" TargetMode="External"/><Relationship Id="rId5" Type="http://schemas.openxmlformats.org/officeDocument/2006/relationships/hyperlink" Target="http://www.bravelylead.co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1"/>
          </p:nvPr>
        </p:nvSpPr>
        <p:spPr>
          <a:xfrm>
            <a:off x="2022069" y="3238450"/>
            <a:ext cx="7121932" cy="1241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CA" dirty="0">
                <a:solidFill>
                  <a:schemeClr val="bg2">
                    <a:lumMod val="65000"/>
                    <a:lumOff val="35000"/>
                  </a:schemeClr>
                </a:solidFill>
                <a:latin typeface="News Gothic MT"/>
                <a:cs typeface="News Gothic MT"/>
              </a:rPr>
              <a:t>Talking about the tough stuff so we can find solutions together</a:t>
            </a:r>
            <a:endParaRPr dirty="0">
              <a:solidFill>
                <a:schemeClr val="bg2">
                  <a:lumMod val="65000"/>
                  <a:lumOff val="35000"/>
                </a:schemeClr>
              </a:solidFill>
              <a:latin typeface="News Gothic MT"/>
              <a:cs typeface="News Gothic MT"/>
            </a:endParaRPr>
          </a:p>
        </p:txBody>
      </p:sp>
      <p:pic>
        <p:nvPicPr>
          <p:cNvPr id="2" name="Picture 1" descr="BraveHonestConvosFinal_Forsticker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348" y="673100"/>
            <a:ext cx="3698966" cy="3272335"/>
          </a:xfrm>
          <a:prstGeom prst="rect">
            <a:avLst/>
          </a:prstGeom>
        </p:spPr>
      </p:pic>
      <p:sp>
        <p:nvSpPr>
          <p:cNvPr id="3" name="TextBox 2"/>
          <p:cNvSpPr txBox="1"/>
          <p:nvPr/>
        </p:nvSpPr>
        <p:spPr>
          <a:xfrm>
            <a:off x="358189" y="673100"/>
            <a:ext cx="2751543" cy="2800766"/>
          </a:xfrm>
          <a:prstGeom prst="rect">
            <a:avLst/>
          </a:prstGeom>
          <a:noFill/>
        </p:spPr>
        <p:txBody>
          <a:bodyPr wrap="square" rtlCol="0">
            <a:spAutoFit/>
          </a:bodyPr>
          <a:lstStyle/>
          <a:p>
            <a:r>
              <a:rPr lang="en-US" sz="1600" dirty="0">
                <a:latin typeface="News Gothic MT"/>
                <a:cs typeface="News Gothic MT"/>
              </a:rPr>
              <a:t>You are automatically muted when you arrive in the webinar. </a:t>
            </a:r>
          </a:p>
          <a:p>
            <a:endParaRPr lang="en-US" sz="1600" dirty="0">
              <a:latin typeface="News Gothic MT"/>
              <a:cs typeface="News Gothic MT"/>
            </a:endParaRPr>
          </a:p>
          <a:p>
            <a:r>
              <a:rPr lang="en-US" sz="1600" dirty="0">
                <a:latin typeface="News Gothic MT"/>
                <a:cs typeface="News Gothic MT"/>
              </a:rPr>
              <a:t>You can type comments and questions in the question box. </a:t>
            </a:r>
          </a:p>
          <a:p>
            <a:endParaRPr lang="en-US" sz="1600" dirty="0">
              <a:latin typeface="News Gothic MT"/>
              <a:cs typeface="News Gothic MT"/>
            </a:endParaRPr>
          </a:p>
          <a:p>
            <a:r>
              <a:rPr lang="en-US" sz="1600" dirty="0">
                <a:latin typeface="News Gothic MT"/>
                <a:cs typeface="News Gothic MT"/>
              </a:rPr>
              <a:t>Raise your hand if you have questions and we can unmute you.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83099" y="346428"/>
            <a:ext cx="8622300" cy="4201222"/>
          </a:xfrm>
          <a:prstGeom prst="rect">
            <a:avLst/>
          </a:prstGeom>
        </p:spPr>
        <p:txBody>
          <a:bodyPr spcFirstLastPara="1" wrap="square" lIns="91425" tIns="91425" rIns="91425" bIns="91425" anchor="t" anchorCtr="0">
            <a:noAutofit/>
          </a:bodyPr>
          <a:lstStyle/>
          <a:p>
            <a:pPr lvl="0" rtl="0">
              <a:spcBef>
                <a:spcPts val="0"/>
              </a:spcBef>
              <a:spcAft>
                <a:spcPts val="0"/>
              </a:spcAft>
            </a:pPr>
            <a:r>
              <a:rPr lang="en-CA" sz="4400" dirty="0">
                <a:solidFill>
                  <a:schemeClr val="accent5"/>
                </a:solidFill>
              </a:rPr>
              <a:t>Step by Step for BHC’s</a:t>
            </a:r>
            <a:r>
              <a:rPr lang="en" sz="4400" dirty="0"/>
              <a:t> </a:t>
            </a:r>
            <a:br>
              <a:rPr lang="en-CA" dirty="0"/>
            </a:br>
            <a:r>
              <a:rPr lang="en-CA" sz="2400" b="0" dirty="0"/>
              <a:t>Gather your COURAGE</a:t>
            </a:r>
            <a:br>
              <a:rPr lang="en-CA" sz="2400" b="0" dirty="0"/>
            </a:br>
            <a:r>
              <a:rPr lang="en-CA" sz="2400" b="0" dirty="0"/>
              <a:t>PREPARE yourself</a:t>
            </a:r>
            <a:br>
              <a:rPr lang="en-CA" sz="2400" b="0" dirty="0"/>
            </a:br>
            <a:r>
              <a:rPr lang="en-CA" sz="2400" b="0" dirty="0"/>
              <a:t>Be PRESENT &amp; LISTEN deeply</a:t>
            </a:r>
            <a:br>
              <a:rPr lang="en-CA" sz="2400" b="0" dirty="0"/>
            </a:br>
            <a:r>
              <a:rPr lang="en-CA" sz="2400" b="0" dirty="0"/>
              <a:t>STEP BACK: see landscape, patterns, insights</a:t>
            </a:r>
            <a:br>
              <a:rPr lang="en-CA" sz="2400" b="0" dirty="0"/>
            </a:br>
            <a:r>
              <a:rPr lang="en-CA" sz="2400" b="0" dirty="0"/>
              <a:t>Be VULNERABLE, open, question assumptions</a:t>
            </a:r>
            <a:br>
              <a:rPr lang="en-CA" sz="2400" b="0" dirty="0"/>
            </a:br>
            <a:r>
              <a:rPr lang="en-CA" sz="2400" b="0" dirty="0"/>
              <a:t>Take RESPONSIBILITY for IMPACT</a:t>
            </a:r>
            <a:br>
              <a:rPr lang="en-CA" sz="2400" b="0" dirty="0"/>
            </a:br>
            <a:r>
              <a:rPr lang="en-CA" sz="2400" b="0" dirty="0"/>
              <a:t>Use your SKILLS &amp; KNOWLEDGE in SERVICE</a:t>
            </a:r>
            <a:br>
              <a:rPr lang="en-CA" sz="2400" b="0" dirty="0"/>
            </a:br>
            <a:r>
              <a:rPr lang="en-CA" sz="2400" b="0" dirty="0"/>
              <a:t>Seek ALIGNMENT vs. agreement</a:t>
            </a:r>
            <a:br>
              <a:rPr lang="en-CA" sz="2400" b="0" dirty="0"/>
            </a:br>
            <a:r>
              <a:rPr lang="en-CA" sz="2400" b="0" dirty="0"/>
              <a:t>Repeat</a:t>
            </a:r>
            <a:endParaRPr sz="2400" b="0" dirty="0"/>
          </a:p>
        </p:txBody>
      </p:sp>
      <p:grpSp>
        <p:nvGrpSpPr>
          <p:cNvPr id="103" name="Shape 103"/>
          <p:cNvGrpSpPr/>
          <p:nvPr/>
        </p:nvGrpSpPr>
        <p:grpSpPr>
          <a:xfrm>
            <a:off x="6781388" y="2464035"/>
            <a:ext cx="2212050" cy="2537076"/>
            <a:chOff x="6803275" y="395363"/>
            <a:chExt cx="2212050" cy="2537076"/>
          </a:xfrm>
        </p:grpSpPr>
        <p:pic>
          <p:nvPicPr>
            <p:cNvPr id="104" name="Shape 104"/>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05" name="Shape 105"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06" name="Shape 10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CA" sz="1600" b="1" dirty="0">
                  <a:solidFill>
                    <a:schemeClr val="dk1"/>
                  </a:solidFill>
                  <a:latin typeface="Raleway"/>
                  <a:ea typeface="Raleway"/>
                  <a:cs typeface="Raleway"/>
                  <a:sym typeface="Raleway"/>
                </a:rPr>
                <a:t>Make it your own</a:t>
              </a:r>
            </a:p>
            <a:p>
              <a:pPr marL="0" lvl="0" indent="0" rtl="0">
                <a:spcBef>
                  <a:spcPts val="0"/>
                </a:spcBef>
                <a:spcAft>
                  <a:spcPts val="0"/>
                </a:spcAft>
                <a:buClr>
                  <a:schemeClr val="dk2"/>
                </a:buClr>
                <a:buSzPts val="1100"/>
                <a:buFont typeface="Arial"/>
                <a:buNone/>
              </a:pPr>
              <a:r>
                <a:rPr lang="en-CA" sz="1600" dirty="0">
                  <a:solidFill>
                    <a:schemeClr val="bg2">
                      <a:lumMod val="85000"/>
                      <a:lumOff val="15000"/>
                    </a:schemeClr>
                  </a:solidFill>
                  <a:latin typeface="Raleway"/>
                  <a:ea typeface="Raleway"/>
                  <a:cs typeface="Raleway"/>
                  <a:sym typeface="Raleway"/>
                </a:rPr>
                <a:t>The process looks linear but it is more often iterative. Do it again. And again.</a:t>
              </a:r>
              <a:endParaRPr sz="1600" dirty="0">
                <a:solidFill>
                  <a:schemeClr val="bg2">
                    <a:lumMod val="85000"/>
                    <a:lumOff val="15000"/>
                  </a:schemeClr>
                </a:solidFill>
                <a:latin typeface="Raleway"/>
                <a:ea typeface="Raleway"/>
                <a:cs typeface="Raleway"/>
                <a:sym typeface="Raleway"/>
              </a:endParaRPr>
            </a:p>
          </p:txBody>
        </p:sp>
      </p:grpSp>
    </p:spTree>
    <p:extLst>
      <p:ext uri="{BB962C8B-B14F-4D97-AF65-F5344CB8AC3E}">
        <p14:creationId xmlns:p14="http://schemas.microsoft.com/office/powerpoint/2010/main" val="20221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83099" y="712150"/>
            <a:ext cx="8622300" cy="3835500"/>
          </a:xfrm>
          <a:prstGeom prst="rect">
            <a:avLst/>
          </a:prstGeom>
        </p:spPr>
        <p:txBody>
          <a:bodyPr spcFirstLastPara="1" wrap="square" lIns="91425" tIns="91425" rIns="91425" bIns="91425" anchor="t" anchorCtr="0">
            <a:noAutofit/>
          </a:bodyPr>
          <a:lstStyle/>
          <a:p>
            <a:pPr lvl="0" rtl="0">
              <a:spcBef>
                <a:spcPts val="0"/>
              </a:spcBef>
              <a:spcAft>
                <a:spcPts val="0"/>
              </a:spcAft>
            </a:pPr>
            <a:r>
              <a:rPr lang="en-CA" dirty="0">
                <a:solidFill>
                  <a:schemeClr val="accent5"/>
                </a:solidFill>
              </a:rPr>
              <a:t>Prepare Yourself</a:t>
            </a:r>
            <a:r>
              <a:rPr lang="en" dirty="0">
                <a:solidFill>
                  <a:schemeClr val="accent5"/>
                </a:solidFill>
              </a:rPr>
              <a:t>!</a:t>
            </a:r>
            <a:r>
              <a:rPr lang="en" dirty="0"/>
              <a:t> </a:t>
            </a:r>
            <a:br>
              <a:rPr lang="en-CA" dirty="0"/>
            </a:br>
            <a:r>
              <a:rPr lang="en-CA" sz="2400" b="0" dirty="0"/>
              <a:t>Deal with your </a:t>
            </a:r>
            <a:r>
              <a:rPr lang="en-CA" sz="2400" dirty="0">
                <a:solidFill>
                  <a:schemeClr val="bg1">
                    <a:lumMod val="75000"/>
                  </a:schemeClr>
                </a:solidFill>
              </a:rPr>
              <a:t>FEARS</a:t>
            </a:r>
            <a:br>
              <a:rPr lang="en-CA" sz="2400" b="0" dirty="0"/>
            </a:br>
            <a:r>
              <a:rPr lang="en-CA" sz="2400" b="0" dirty="0"/>
              <a:t>Deal with your </a:t>
            </a:r>
            <a:r>
              <a:rPr lang="en-CA" sz="2400" dirty="0">
                <a:solidFill>
                  <a:srgbClr val="BFBFBF"/>
                </a:solidFill>
              </a:rPr>
              <a:t>EGO</a:t>
            </a:r>
            <a:br>
              <a:rPr lang="en-CA" sz="2400" dirty="0">
                <a:solidFill>
                  <a:srgbClr val="BFBFBF"/>
                </a:solidFill>
              </a:rPr>
            </a:br>
            <a:r>
              <a:rPr lang="en-CA" sz="2400" b="0" dirty="0"/>
              <a:t>Know </a:t>
            </a:r>
            <a:r>
              <a:rPr lang="en-CA" sz="2400" dirty="0">
                <a:solidFill>
                  <a:srgbClr val="BFBFBF"/>
                </a:solidFill>
              </a:rPr>
              <a:t>WHY</a:t>
            </a:r>
            <a:r>
              <a:rPr lang="en-CA" sz="2400" b="0" dirty="0"/>
              <a:t> you want to have the conversation</a:t>
            </a:r>
            <a:br>
              <a:rPr lang="en-CA" sz="2400" b="0" dirty="0"/>
            </a:br>
            <a:r>
              <a:rPr lang="en-CA" sz="2400" b="0" dirty="0"/>
              <a:t>Be prepared for </a:t>
            </a:r>
            <a:r>
              <a:rPr lang="en-CA" sz="2400" dirty="0">
                <a:solidFill>
                  <a:srgbClr val="BFBFBF"/>
                </a:solidFill>
              </a:rPr>
              <a:t>DISCOMFORT</a:t>
            </a:r>
            <a:br>
              <a:rPr lang="en-CA" sz="2400" dirty="0">
                <a:solidFill>
                  <a:srgbClr val="BFBFBF"/>
                </a:solidFill>
              </a:rPr>
            </a:br>
            <a:r>
              <a:rPr lang="en-CA" sz="2400" b="0" dirty="0"/>
              <a:t>Be </a:t>
            </a:r>
            <a:r>
              <a:rPr lang="en-CA" sz="2400" dirty="0">
                <a:solidFill>
                  <a:srgbClr val="BFBFBF"/>
                </a:solidFill>
              </a:rPr>
              <a:t>REAL</a:t>
            </a:r>
            <a:r>
              <a:rPr lang="en-CA" sz="2400" b="0" dirty="0"/>
              <a:t> about expectations</a:t>
            </a:r>
            <a:br>
              <a:rPr lang="en-CA" sz="2400" b="0" dirty="0"/>
            </a:br>
            <a:r>
              <a:rPr lang="en-CA" sz="2400" b="0" dirty="0"/>
              <a:t>Set the emotional </a:t>
            </a:r>
            <a:r>
              <a:rPr lang="en-CA" sz="2400" dirty="0">
                <a:solidFill>
                  <a:srgbClr val="BFBFBF"/>
                </a:solidFill>
              </a:rPr>
              <a:t>TONE</a:t>
            </a:r>
            <a:r>
              <a:rPr lang="en-CA" sz="2400" b="0" dirty="0"/>
              <a:t> for conversation</a:t>
            </a:r>
            <a:br>
              <a:rPr lang="en-CA" sz="2400" b="0" dirty="0"/>
            </a:br>
            <a:r>
              <a:rPr lang="en-CA" sz="2400" b="0" dirty="0"/>
              <a:t>Avoid </a:t>
            </a:r>
            <a:r>
              <a:rPr lang="en-CA" sz="2400" dirty="0">
                <a:solidFill>
                  <a:srgbClr val="BFBFBF"/>
                </a:solidFill>
              </a:rPr>
              <a:t>MISTAKES</a:t>
            </a:r>
            <a:r>
              <a:rPr lang="en-CA" sz="2400" b="0" dirty="0"/>
              <a:t> (as much as possible)</a:t>
            </a:r>
            <a:endParaRPr sz="2400" b="0" dirty="0"/>
          </a:p>
        </p:txBody>
      </p:sp>
      <p:grpSp>
        <p:nvGrpSpPr>
          <p:cNvPr id="103" name="Shape 103"/>
          <p:cNvGrpSpPr/>
          <p:nvPr/>
        </p:nvGrpSpPr>
        <p:grpSpPr>
          <a:xfrm>
            <a:off x="6781388" y="2464035"/>
            <a:ext cx="2212050" cy="2537076"/>
            <a:chOff x="6803275" y="395363"/>
            <a:chExt cx="2212050" cy="2537076"/>
          </a:xfrm>
        </p:grpSpPr>
        <p:pic>
          <p:nvPicPr>
            <p:cNvPr id="104" name="Shape 104"/>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05" name="Shape 105"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06" name="Shape 10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CA" sz="1600" b="1" dirty="0">
                  <a:solidFill>
                    <a:schemeClr val="dk1"/>
                  </a:solidFill>
                  <a:latin typeface="Raleway"/>
                  <a:ea typeface="Raleway"/>
                  <a:cs typeface="Raleway"/>
                  <a:sym typeface="Raleway"/>
                </a:rPr>
                <a:t>Make it your own</a:t>
              </a:r>
              <a:endParaRPr sz="1600" b="1" dirty="0">
                <a:solidFill>
                  <a:schemeClr val="dk1"/>
                </a:solidFill>
                <a:latin typeface="Raleway"/>
                <a:ea typeface="Raleway"/>
                <a:cs typeface="Raleway"/>
                <a:sym typeface="Raleway"/>
              </a:endParaRPr>
            </a:p>
            <a:p>
              <a:pPr marL="0" lvl="0" indent="0" rtl="0">
                <a:spcBef>
                  <a:spcPts val="800"/>
                </a:spcBef>
                <a:spcAft>
                  <a:spcPts val="0"/>
                </a:spcAft>
                <a:buNone/>
              </a:pPr>
              <a:r>
                <a:rPr lang="en-CA" sz="1600" dirty="0">
                  <a:solidFill>
                    <a:schemeClr val="dk2"/>
                  </a:solidFill>
                  <a:latin typeface="Raleway"/>
                  <a:ea typeface="Raleway"/>
                  <a:cs typeface="Raleway"/>
                  <a:sym typeface="Raleway"/>
                </a:rPr>
                <a:t>What would you ADD or CHANGE to make the preparation process REAL for YOU?</a:t>
              </a:r>
              <a:endParaRPr sz="1600" b="1" dirty="0">
                <a:solidFill>
                  <a:schemeClr val="dk2"/>
                </a:solidFill>
                <a:latin typeface="Raleway"/>
                <a:ea typeface="Raleway"/>
                <a:cs typeface="Raleway"/>
                <a:sym typeface="Raleway"/>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416079"/>
            <a:ext cx="8631600" cy="413157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3200" dirty="0">
                <a:solidFill>
                  <a:schemeClr val="bg1"/>
                </a:solidFill>
                <a:latin typeface="Avenir Heavy"/>
                <a:cs typeface="Avenir Heavy"/>
              </a:rPr>
              <a:t>Join me: </a:t>
            </a:r>
            <a:r>
              <a:rPr lang="en-CA" sz="3200" i="1" dirty="0">
                <a:solidFill>
                  <a:schemeClr val="tx1"/>
                </a:solidFill>
                <a:latin typeface="Avenir Heavy"/>
                <a:cs typeface="Avenir Heavy"/>
              </a:rPr>
              <a:t>Bravely Lead LIVE!</a:t>
            </a:r>
            <a:br>
              <a:rPr lang="en-CA" sz="3200" i="1" dirty="0">
                <a:solidFill>
                  <a:schemeClr val="tx1"/>
                </a:solidFill>
                <a:latin typeface="Avenir Heavy"/>
                <a:cs typeface="Avenir Heavy"/>
              </a:rPr>
            </a:br>
            <a:r>
              <a:rPr lang="en-CA" sz="3200" dirty="0">
                <a:solidFill>
                  <a:schemeClr val="tx1"/>
                </a:solidFill>
                <a:latin typeface="Avenir Heavy"/>
                <a:cs typeface="Avenir Heavy"/>
              </a:rPr>
              <a:t>3 days of Brave, Honest Conversations</a:t>
            </a:r>
            <a:br>
              <a:rPr lang="en-CA" sz="3200" dirty="0">
                <a:solidFill>
                  <a:schemeClr val="tx1"/>
                </a:solidFill>
                <a:latin typeface="Avenir Heavy"/>
                <a:cs typeface="Avenir Heavy"/>
              </a:rPr>
            </a:br>
            <a:r>
              <a:rPr lang="en-CA" sz="3200" i="1" dirty="0">
                <a:solidFill>
                  <a:schemeClr val="bg1"/>
                </a:solidFill>
                <a:latin typeface="Avenir Heavy"/>
                <a:cs typeface="Avenir Heavy"/>
              </a:rPr>
              <a:t>Coming June 2019!</a:t>
            </a:r>
            <a:endParaRPr sz="3200" i="1" dirty="0">
              <a:solidFill>
                <a:schemeClr val="bg1"/>
              </a:solidFill>
              <a:latin typeface="Avenir Heavy"/>
              <a:cs typeface="Avenir Heavy"/>
            </a:endParaRPr>
          </a:p>
        </p:txBody>
      </p:sp>
      <p:grpSp>
        <p:nvGrpSpPr>
          <p:cNvPr id="94" name="Shape 94"/>
          <p:cNvGrpSpPr/>
          <p:nvPr/>
        </p:nvGrpSpPr>
        <p:grpSpPr>
          <a:xfrm>
            <a:off x="4208601" y="1612051"/>
            <a:ext cx="4784838" cy="3482195"/>
            <a:chOff x="6803275" y="178822"/>
            <a:chExt cx="2212050" cy="2753617"/>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178822"/>
              <a:ext cx="1077273" cy="382687"/>
            </a:xfrm>
            <a:prstGeom prst="rect">
              <a:avLst/>
            </a:prstGeom>
            <a:noFill/>
            <a:ln>
              <a:noFill/>
            </a:ln>
          </p:spPr>
        </p:pic>
        <p:sp>
          <p:nvSpPr>
            <p:cNvPr id="97" name="Shape 97"/>
            <p:cNvSpPr txBox="1"/>
            <p:nvPr/>
          </p:nvSpPr>
          <p:spPr>
            <a:xfrm>
              <a:off x="6875725" y="573547"/>
              <a:ext cx="2139600" cy="200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CA" sz="1800" b="1" dirty="0">
                  <a:solidFill>
                    <a:schemeClr val="bg1">
                      <a:lumMod val="50000"/>
                    </a:schemeClr>
                  </a:solidFill>
                  <a:latin typeface="News Gothic MT"/>
                  <a:ea typeface="Raleway"/>
                  <a:cs typeface="News Gothic MT"/>
                  <a:sym typeface="Raleway"/>
                </a:rPr>
                <a:t>Brave Honest Conversations: </a:t>
              </a:r>
            </a:p>
            <a:p>
              <a:pPr marL="285750" lvl="0" indent="-285750" rtl="0">
                <a:spcBef>
                  <a:spcPts val="0"/>
                </a:spcBef>
                <a:spcAft>
                  <a:spcPts val="0"/>
                </a:spcAft>
                <a:buClr>
                  <a:schemeClr val="dk2"/>
                </a:buClr>
                <a:buSzPts val="1100"/>
                <a:buFont typeface="Arial"/>
                <a:buChar char="•"/>
              </a:pPr>
              <a:r>
                <a:rPr lang="en-CA" sz="1800" i="1" dirty="0">
                  <a:solidFill>
                    <a:schemeClr val="bg1">
                      <a:lumMod val="50000"/>
                    </a:schemeClr>
                  </a:solidFill>
                  <a:latin typeface="News Gothic MT"/>
                  <a:ea typeface="Raleway"/>
                  <a:cs typeface="News Gothic MT"/>
                  <a:sym typeface="Raleway"/>
                </a:rPr>
                <a:t>2019 training schedule coming in November (online &amp; face-to-face)</a:t>
              </a:r>
            </a:p>
            <a:p>
              <a:pPr marL="285750" lvl="0" indent="-285750" rtl="0">
                <a:spcBef>
                  <a:spcPts val="0"/>
                </a:spcBef>
                <a:spcAft>
                  <a:spcPts val="0"/>
                </a:spcAft>
                <a:buClr>
                  <a:schemeClr val="dk2"/>
                </a:buClr>
                <a:buSzPts val="1100"/>
                <a:buFont typeface="Arial"/>
                <a:buChar char="•"/>
              </a:pPr>
              <a:r>
                <a:rPr lang="en-CA" sz="1800" i="1" dirty="0">
                  <a:solidFill>
                    <a:schemeClr val="bg1">
                      <a:lumMod val="50000"/>
                    </a:schemeClr>
                  </a:solidFill>
                  <a:latin typeface="News Gothic MT"/>
                  <a:ea typeface="Raleway"/>
                  <a:cs typeface="News Gothic MT"/>
                  <a:sym typeface="Raleway"/>
                </a:rPr>
                <a:t>Bravely Lead LIVE conference / gathering / experience in June 2019</a:t>
              </a:r>
            </a:p>
            <a:p>
              <a:pPr marL="285750" lvl="0" indent="-285750" rtl="0">
                <a:spcBef>
                  <a:spcPts val="0"/>
                </a:spcBef>
                <a:spcAft>
                  <a:spcPts val="0"/>
                </a:spcAft>
                <a:buClr>
                  <a:schemeClr val="dk2"/>
                </a:buClr>
                <a:buSzPts val="1100"/>
                <a:buFont typeface="Arial"/>
                <a:buChar char="•"/>
              </a:pPr>
              <a:r>
                <a:rPr lang="en-CA" sz="1800" i="1" dirty="0">
                  <a:solidFill>
                    <a:schemeClr val="bg1">
                      <a:lumMod val="50000"/>
                    </a:schemeClr>
                  </a:solidFill>
                  <a:latin typeface="News Gothic MT"/>
                  <a:ea typeface="Raleway"/>
                  <a:cs typeface="News Gothic MT"/>
                  <a:sym typeface="Raleway"/>
                </a:rPr>
                <a:t>March 2019 IAP2 Canada Skills Symposium</a:t>
              </a:r>
              <a:endParaRPr lang="en-CA" sz="1800" dirty="0">
                <a:solidFill>
                  <a:schemeClr val="tx1">
                    <a:lumMod val="75000"/>
                  </a:schemeClr>
                </a:solidFill>
                <a:latin typeface="News Gothic MT"/>
                <a:ea typeface="Raleway"/>
                <a:cs typeface="News Gothic MT"/>
                <a:sym typeface="Raleway"/>
              </a:endParaRPr>
            </a:p>
            <a:p>
              <a:pPr>
                <a:buClr>
                  <a:schemeClr val="dk2"/>
                </a:buClr>
                <a:buSzPts val="1100"/>
              </a:pPr>
              <a:r>
                <a:rPr lang="en-CA" sz="1800" dirty="0">
                  <a:solidFill>
                    <a:srgbClr val="7F7F7F"/>
                  </a:solidFill>
                  <a:latin typeface="News Gothic MT"/>
                  <a:ea typeface="Raleway"/>
                  <a:cs typeface="News Gothic MT"/>
                  <a:sym typeface="Raleway"/>
                  <a:hlinkClick r:id="rId5"/>
                </a:rPr>
                <a:t>www.bravelylead.com</a:t>
              </a:r>
              <a:endParaRPr lang="en-CA" sz="1800" dirty="0">
                <a:solidFill>
                  <a:srgbClr val="7F7F7F"/>
                </a:solidFill>
                <a:latin typeface="News Gothic MT"/>
                <a:ea typeface="Raleway"/>
                <a:cs typeface="News Gothic MT"/>
                <a:sym typeface="Raleway"/>
              </a:endParaRPr>
            </a:p>
            <a:p>
              <a:pPr>
                <a:buClr>
                  <a:schemeClr val="dk2"/>
                </a:buClr>
                <a:buSzPts val="1100"/>
              </a:pPr>
              <a:r>
                <a:rPr lang="en-CA" sz="1800" dirty="0">
                  <a:solidFill>
                    <a:srgbClr val="7F7F7F"/>
                  </a:solidFill>
                  <a:latin typeface="News Gothic MT"/>
                  <a:ea typeface="Raleway"/>
                  <a:cs typeface="News Gothic MT"/>
                  <a:sym typeface="Raleway"/>
                  <a:hlinkClick r:id="rId6"/>
                </a:rPr>
                <a:t>stephani@bravelylead.com</a:t>
              </a:r>
              <a:endParaRPr lang="en-CA" sz="1800" b="1" dirty="0">
                <a:solidFill>
                  <a:schemeClr val="bg2">
                    <a:lumMod val="50000"/>
                    <a:lumOff val="50000"/>
                  </a:schemeClr>
                </a:solidFill>
                <a:latin typeface="News Gothic MT"/>
                <a:ea typeface="Raleway"/>
                <a:cs typeface="News Gothic MT"/>
                <a:sym typeface="Raleway"/>
              </a:endParaRPr>
            </a:p>
          </p:txBody>
        </p:sp>
      </p:grpSp>
      <p:pic>
        <p:nvPicPr>
          <p:cNvPr id="3" name="Picture 2" descr="hesh_201802_BiggerGameLive_239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08" y="2340875"/>
            <a:ext cx="1628280" cy="2479769"/>
          </a:xfrm>
          <a:prstGeom prst="rect">
            <a:avLst/>
          </a:prstGeom>
        </p:spPr>
      </p:pic>
    </p:spTree>
    <p:extLst>
      <p:ext uri="{BB962C8B-B14F-4D97-AF65-F5344CB8AC3E}">
        <p14:creationId xmlns:p14="http://schemas.microsoft.com/office/powerpoint/2010/main" val="42100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482859"/>
            <a:ext cx="8631600" cy="40647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b="0" dirty="0">
                <a:solidFill>
                  <a:schemeClr val="bg1"/>
                </a:solidFill>
                <a:latin typeface="Avenir Heavy"/>
                <a:cs typeface="Avenir Heavy"/>
              </a:rPr>
              <a:t>Get the </a:t>
            </a:r>
            <a:r>
              <a:rPr lang="en-CA" b="0" dirty="0">
                <a:solidFill>
                  <a:schemeClr val="tx1"/>
                </a:solidFill>
                <a:latin typeface="Avenir Heavy"/>
                <a:cs typeface="Avenir Heavy"/>
              </a:rPr>
              <a:t>step by step lists </a:t>
            </a:r>
            <a:r>
              <a:rPr lang="en-CA" b="0" dirty="0">
                <a:solidFill>
                  <a:schemeClr val="bg1"/>
                </a:solidFill>
                <a:latin typeface="Avenir Heavy"/>
                <a:cs typeface="Avenir Heavy"/>
              </a:rPr>
              <a:t>&amp; </a:t>
            </a:r>
            <a:r>
              <a:rPr lang="en-CA" b="0" dirty="0">
                <a:solidFill>
                  <a:srgbClr val="F46524"/>
                </a:solidFill>
                <a:latin typeface="Avenir Heavy"/>
                <a:cs typeface="Avenir Heavy"/>
              </a:rPr>
              <a:t>tips</a:t>
            </a:r>
            <a:r>
              <a:rPr lang="en-CA" b="0" dirty="0">
                <a:solidFill>
                  <a:schemeClr val="bg1"/>
                </a:solidFill>
                <a:latin typeface="Avenir Heavy"/>
                <a:cs typeface="Avenir Heavy"/>
              </a:rPr>
              <a:t> for brave, honest conversations</a:t>
            </a:r>
            <a:endParaRPr b="0" dirty="0">
              <a:solidFill>
                <a:schemeClr val="bg1"/>
              </a:solidFill>
              <a:latin typeface="Avenir Heavy"/>
              <a:cs typeface="Avenir Heavy"/>
            </a:endParaRPr>
          </a:p>
        </p:txBody>
      </p:sp>
      <p:grpSp>
        <p:nvGrpSpPr>
          <p:cNvPr id="94" name="Shape 94"/>
          <p:cNvGrpSpPr/>
          <p:nvPr/>
        </p:nvGrpSpPr>
        <p:grpSpPr>
          <a:xfrm>
            <a:off x="4483013" y="2340629"/>
            <a:ext cx="4510426" cy="2753617"/>
            <a:chOff x="6803275" y="178822"/>
            <a:chExt cx="2212050" cy="2753617"/>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178822"/>
              <a:ext cx="1077273" cy="382687"/>
            </a:xfrm>
            <a:prstGeom prst="rect">
              <a:avLst/>
            </a:prstGeom>
            <a:noFill/>
            <a:ln>
              <a:noFill/>
            </a:ln>
          </p:spPr>
        </p:pic>
        <p:sp>
          <p:nvSpPr>
            <p:cNvPr id="97" name="Shape 97"/>
            <p:cNvSpPr txBox="1"/>
            <p:nvPr/>
          </p:nvSpPr>
          <p:spPr>
            <a:xfrm>
              <a:off x="6938753" y="573547"/>
              <a:ext cx="2004122" cy="200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CA" sz="3200" dirty="0">
                  <a:solidFill>
                    <a:schemeClr val="bg1">
                      <a:lumMod val="50000"/>
                    </a:schemeClr>
                  </a:solidFill>
                  <a:latin typeface="News Gothic MT"/>
                  <a:ea typeface="Raleway"/>
                  <a:cs typeface="News Gothic MT"/>
                  <a:sym typeface="Raleway"/>
                </a:rPr>
                <a:t>Text</a:t>
              </a:r>
              <a:r>
                <a:rPr lang="en-CA" sz="3200" dirty="0">
                  <a:solidFill>
                    <a:srgbClr val="F46524"/>
                  </a:solidFill>
                  <a:latin typeface="News Gothic MT"/>
                  <a:ea typeface="Raleway"/>
                  <a:cs typeface="News Gothic MT"/>
                  <a:sym typeface="Raleway"/>
                </a:rPr>
                <a:t> IAP2TIPS </a:t>
              </a:r>
              <a:r>
                <a:rPr lang="en-CA" sz="3200" dirty="0">
                  <a:solidFill>
                    <a:schemeClr val="bg2">
                      <a:lumMod val="50000"/>
                      <a:lumOff val="50000"/>
                    </a:schemeClr>
                  </a:solidFill>
                  <a:latin typeface="News Gothic MT"/>
                  <a:ea typeface="Raleway"/>
                  <a:cs typeface="News Gothic MT"/>
                  <a:sym typeface="Raleway"/>
                </a:rPr>
                <a:t>to </a:t>
              </a:r>
              <a:r>
                <a:rPr lang="en-CA" sz="3200" dirty="0">
                  <a:solidFill>
                    <a:srgbClr val="F46524"/>
                  </a:solidFill>
                  <a:latin typeface="News Gothic MT"/>
                  <a:ea typeface="Raleway"/>
                  <a:cs typeface="News Gothic MT"/>
                  <a:sym typeface="Raleway"/>
                </a:rPr>
                <a:t>867-992-2162 </a:t>
              </a:r>
              <a:r>
                <a:rPr lang="en-CA" sz="3200" dirty="0">
                  <a:solidFill>
                    <a:schemeClr val="bg2">
                      <a:lumMod val="50000"/>
                      <a:lumOff val="50000"/>
                    </a:schemeClr>
                  </a:solidFill>
                  <a:latin typeface="News Gothic MT"/>
                  <a:ea typeface="Raleway"/>
                  <a:cs typeface="News Gothic MT"/>
                  <a:sym typeface="Raleway"/>
                </a:rPr>
                <a:t>and they will be sent directly to you</a:t>
              </a:r>
            </a:p>
          </p:txBody>
        </p:sp>
      </p:grpSp>
    </p:spTree>
    <p:extLst>
      <p:ext uri="{BB962C8B-B14F-4D97-AF65-F5344CB8AC3E}">
        <p14:creationId xmlns:p14="http://schemas.microsoft.com/office/powerpoint/2010/main" val="302361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335902"/>
            <a:ext cx="8631600" cy="421174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4000" dirty="0">
                <a:solidFill>
                  <a:schemeClr val="tx1"/>
                </a:solidFill>
                <a:latin typeface="Avenir Heavy"/>
                <a:cs typeface="Avenir Heavy"/>
              </a:rPr>
              <a:t>Courageous Leadership Project</a:t>
            </a:r>
            <a:br>
              <a:rPr lang="en-CA" sz="4000" dirty="0">
                <a:solidFill>
                  <a:schemeClr val="tx1"/>
                </a:solidFill>
                <a:latin typeface="Avenir Heavy"/>
                <a:cs typeface="Avenir Heavy"/>
              </a:rPr>
            </a:br>
            <a:r>
              <a:rPr lang="en-CA" sz="2800" dirty="0" err="1">
                <a:solidFill>
                  <a:srgbClr val="7F7F7F"/>
                </a:solidFill>
                <a:latin typeface="Avenir Heavy"/>
                <a:cs typeface="Avenir Heavy"/>
              </a:rPr>
              <a:t>www.bravelylead.com</a:t>
            </a:r>
            <a:br>
              <a:rPr lang="en-CA" sz="2800" dirty="0">
                <a:solidFill>
                  <a:srgbClr val="7F7F7F"/>
                </a:solidFill>
                <a:latin typeface="Avenir Heavy"/>
                <a:cs typeface="Avenir Heavy"/>
              </a:rPr>
            </a:br>
            <a:br>
              <a:rPr lang="en-CA" sz="4000" dirty="0">
                <a:solidFill>
                  <a:schemeClr val="tx1"/>
                </a:solidFill>
                <a:latin typeface="Avenir Heavy"/>
                <a:cs typeface="Avenir Heavy"/>
              </a:rPr>
            </a:br>
            <a:endParaRPr sz="2000" b="0" dirty="0">
              <a:solidFill>
                <a:schemeClr val="bg1">
                  <a:lumMod val="85000"/>
                </a:schemeClr>
              </a:solidFill>
              <a:latin typeface="Avenir Heavy"/>
              <a:cs typeface="Avenir Heavy"/>
            </a:endParaRPr>
          </a:p>
        </p:txBody>
      </p:sp>
      <p:grpSp>
        <p:nvGrpSpPr>
          <p:cNvPr id="94" name="Shape 94"/>
          <p:cNvGrpSpPr/>
          <p:nvPr/>
        </p:nvGrpSpPr>
        <p:grpSpPr>
          <a:xfrm>
            <a:off x="4483013" y="2340629"/>
            <a:ext cx="4510426" cy="2753617"/>
            <a:chOff x="6803275" y="178822"/>
            <a:chExt cx="2212050" cy="2753617"/>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178822"/>
              <a:ext cx="1077273" cy="382687"/>
            </a:xfrm>
            <a:prstGeom prst="rect">
              <a:avLst/>
            </a:prstGeom>
            <a:noFill/>
            <a:ln>
              <a:noFill/>
            </a:ln>
          </p:spPr>
        </p:pic>
        <p:sp>
          <p:nvSpPr>
            <p:cNvPr id="97" name="Shape 97"/>
            <p:cNvSpPr txBox="1"/>
            <p:nvPr/>
          </p:nvSpPr>
          <p:spPr>
            <a:xfrm>
              <a:off x="6938753" y="573547"/>
              <a:ext cx="2004122" cy="200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CA" sz="2400" dirty="0">
                  <a:solidFill>
                    <a:schemeClr val="bg2">
                      <a:lumMod val="50000"/>
                      <a:lumOff val="50000"/>
                    </a:schemeClr>
                  </a:solidFill>
                  <a:latin typeface="News Gothic MT"/>
                  <a:ea typeface="Raleway"/>
                  <a:cs typeface="News Gothic MT"/>
                  <a:sym typeface="Raleway"/>
                </a:rPr>
                <a:t>Stephani Roy McCallum</a:t>
              </a:r>
            </a:p>
            <a:p>
              <a:pPr marL="0" lvl="0" indent="0" algn="r" rtl="0">
                <a:spcBef>
                  <a:spcPts val="0"/>
                </a:spcBef>
                <a:spcAft>
                  <a:spcPts val="0"/>
                </a:spcAft>
                <a:buClr>
                  <a:schemeClr val="dk2"/>
                </a:buClr>
                <a:buSzPts val="1100"/>
                <a:buFont typeface="Arial"/>
                <a:buNone/>
              </a:pPr>
              <a:r>
                <a:rPr lang="en-CA" sz="1800" i="1" dirty="0">
                  <a:solidFill>
                    <a:schemeClr val="bg2">
                      <a:lumMod val="50000"/>
                      <a:lumOff val="50000"/>
                    </a:schemeClr>
                  </a:solidFill>
                  <a:latin typeface="News Gothic MT"/>
                  <a:ea typeface="Raleway"/>
                  <a:cs typeface="News Gothic MT"/>
                  <a:sym typeface="Raleway"/>
                </a:rPr>
                <a:t>Chief Storm Rider</a:t>
              </a:r>
            </a:p>
            <a:p>
              <a:pPr marL="0" lvl="0" indent="0" algn="r" rtl="0">
                <a:spcBef>
                  <a:spcPts val="0"/>
                </a:spcBef>
                <a:spcAft>
                  <a:spcPts val="0"/>
                </a:spcAft>
                <a:buClr>
                  <a:schemeClr val="dk2"/>
                </a:buClr>
                <a:buSzPts val="1100"/>
                <a:buFont typeface="Arial"/>
                <a:buNone/>
              </a:pPr>
              <a:endParaRPr lang="en-CA" sz="1800" i="1" dirty="0">
                <a:solidFill>
                  <a:schemeClr val="bg2">
                    <a:lumMod val="50000"/>
                    <a:lumOff val="50000"/>
                  </a:schemeClr>
                </a:solidFill>
                <a:latin typeface="News Gothic MT"/>
                <a:ea typeface="Raleway"/>
                <a:cs typeface="News Gothic MT"/>
                <a:sym typeface="Raleway"/>
              </a:endParaRPr>
            </a:p>
            <a:p>
              <a:pPr marL="0" lvl="0" indent="0" algn="r" rtl="0">
                <a:spcBef>
                  <a:spcPts val="0"/>
                </a:spcBef>
                <a:spcAft>
                  <a:spcPts val="0"/>
                </a:spcAft>
                <a:buClr>
                  <a:schemeClr val="dk2"/>
                </a:buClr>
                <a:buSzPts val="1100"/>
                <a:buFont typeface="Arial"/>
                <a:buNone/>
              </a:pPr>
              <a:r>
                <a:rPr lang="en-CA" sz="2000" dirty="0">
                  <a:solidFill>
                    <a:srgbClr val="F46524"/>
                  </a:solidFill>
                  <a:latin typeface="News Gothic MT"/>
                  <a:ea typeface="Raleway"/>
                  <a:cs typeface="News Gothic MT"/>
                  <a:sym typeface="Raleway"/>
                </a:rPr>
                <a:t>What made you say “yes” to a webinar about brave, honest conversations?</a:t>
              </a:r>
            </a:p>
          </p:txBody>
        </p:sp>
      </p:grpSp>
      <p:pic>
        <p:nvPicPr>
          <p:cNvPr id="3" name="Picture 2" descr="hesh_201802_BiggerGameLive_239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054" y="1764632"/>
            <a:ext cx="2339474" cy="3154948"/>
          </a:xfrm>
          <a:prstGeom prst="rect">
            <a:avLst/>
          </a:prstGeom>
        </p:spPr>
      </p:pic>
    </p:spTree>
    <p:extLst>
      <p:ext uri="{BB962C8B-B14F-4D97-AF65-F5344CB8AC3E}">
        <p14:creationId xmlns:p14="http://schemas.microsoft.com/office/powerpoint/2010/main" val="358226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4000" dirty="0">
                <a:solidFill>
                  <a:schemeClr val="bg1"/>
                </a:solidFill>
                <a:latin typeface="Avenir Heavy"/>
                <a:cs typeface="Avenir Heavy"/>
              </a:rPr>
              <a:t>What are the </a:t>
            </a:r>
            <a:r>
              <a:rPr lang="en-CA" sz="4000" dirty="0">
                <a:solidFill>
                  <a:srgbClr val="F46524"/>
                </a:solidFill>
                <a:latin typeface="Avenir Heavy"/>
                <a:cs typeface="Avenir Heavy"/>
              </a:rPr>
              <a:t>brave, honest conversations </a:t>
            </a:r>
            <a:r>
              <a:rPr lang="en-CA" sz="4000" dirty="0">
                <a:solidFill>
                  <a:schemeClr val="bg1"/>
                </a:solidFill>
                <a:latin typeface="Avenir Heavy"/>
                <a:cs typeface="Avenir Heavy"/>
              </a:rPr>
              <a:t>you need to be having?</a:t>
            </a:r>
            <a:endParaRPr sz="4000" dirty="0">
              <a:solidFill>
                <a:srgbClr val="FFFFFF"/>
              </a:solidFill>
              <a:latin typeface="Avenir Heavy"/>
              <a:cs typeface="Avenir Heavy"/>
            </a:endParaRPr>
          </a:p>
        </p:txBody>
      </p:sp>
      <p:grpSp>
        <p:nvGrpSpPr>
          <p:cNvPr id="94" name="Shape 94"/>
          <p:cNvGrpSpPr/>
          <p:nvPr/>
        </p:nvGrpSpPr>
        <p:grpSpPr>
          <a:xfrm>
            <a:off x="4483013" y="2340629"/>
            <a:ext cx="4510426" cy="2753617"/>
            <a:chOff x="6803275" y="178822"/>
            <a:chExt cx="2212050" cy="2753617"/>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178822"/>
              <a:ext cx="1077273" cy="382687"/>
            </a:xfrm>
            <a:prstGeom prst="rect">
              <a:avLst/>
            </a:prstGeom>
            <a:noFill/>
            <a:ln>
              <a:noFill/>
            </a:ln>
          </p:spPr>
        </p:pic>
        <p:sp>
          <p:nvSpPr>
            <p:cNvPr id="97" name="Shape 97"/>
            <p:cNvSpPr txBox="1"/>
            <p:nvPr/>
          </p:nvSpPr>
          <p:spPr>
            <a:xfrm>
              <a:off x="6938753" y="573547"/>
              <a:ext cx="2004122" cy="200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CA" sz="3600" dirty="0">
                  <a:solidFill>
                    <a:schemeClr val="bg2">
                      <a:lumMod val="50000"/>
                      <a:lumOff val="50000"/>
                    </a:schemeClr>
                  </a:solidFill>
                  <a:latin typeface="News Gothic MT"/>
                  <a:ea typeface="Raleway"/>
                  <a:cs typeface="News Gothic MT"/>
                  <a:sym typeface="Raleway"/>
                </a:rPr>
                <a:t>What topics or issues are running your world?</a:t>
              </a:r>
            </a:p>
          </p:txBody>
        </p:sp>
      </p:grpSp>
    </p:spTree>
    <p:extLst>
      <p:ext uri="{BB962C8B-B14F-4D97-AF65-F5344CB8AC3E}">
        <p14:creationId xmlns:p14="http://schemas.microsoft.com/office/powerpoint/2010/main" val="7948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4400" dirty="0"/>
              <a:t>Brave, Honest Conversations</a:t>
            </a:r>
            <a:endParaRPr sz="4400" dirty="0"/>
          </a:p>
        </p:txBody>
      </p:sp>
      <p:sp>
        <p:nvSpPr>
          <p:cNvPr id="244" name="Shape 244"/>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2100" dirty="0">
                <a:solidFill>
                  <a:schemeClr val="lt1"/>
                </a:solidFill>
              </a:rPr>
              <a:t>What </a:t>
            </a:r>
            <a:r>
              <a:rPr lang="en-CA" sz="2100" dirty="0"/>
              <a:t>leadership mindset does it take to have brave, honest conversations?</a:t>
            </a:r>
            <a:endParaRPr sz="2100" dirty="0">
              <a:solidFill>
                <a:schemeClr val="lt1"/>
              </a:solidFill>
            </a:endParaRPr>
          </a:p>
        </p:txBody>
      </p:sp>
      <p:sp>
        <p:nvSpPr>
          <p:cNvPr id="248" name="Shape 248"/>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2100" dirty="0">
                <a:solidFill>
                  <a:schemeClr val="lt1"/>
                </a:solidFill>
              </a:rPr>
              <a:t>What is a brave, honest conversation to you?</a:t>
            </a:r>
            <a:endParaRPr sz="2100" dirty="0">
              <a:solidFill>
                <a:schemeClr val="lt1"/>
              </a:solidFill>
            </a:endParaRPr>
          </a:p>
        </p:txBody>
      </p:sp>
      <p:sp>
        <p:nvSpPr>
          <p:cNvPr id="249" name="Shape 249"/>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2100" dirty="0"/>
              <a:t>What would be in your “manifesto” for a brave, honest conversation?</a:t>
            </a:r>
            <a:endParaRPr sz="2100" dirty="0">
              <a:solidFill>
                <a:schemeClr val="lt1"/>
              </a:solidFill>
            </a:endParaRPr>
          </a:p>
        </p:txBody>
      </p:sp>
    </p:spTree>
    <p:extLst>
      <p:ext uri="{BB962C8B-B14F-4D97-AF65-F5344CB8AC3E}">
        <p14:creationId xmlns:p14="http://schemas.microsoft.com/office/powerpoint/2010/main" val="378848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1038981" y="162737"/>
            <a:ext cx="7580717" cy="4818038"/>
          </a:xfrm>
          <a:prstGeom prst="rect">
            <a:avLst/>
          </a:prstGeom>
          <a:noFill/>
          <a:ln>
            <a:noFill/>
          </a:ln>
        </p:spPr>
      </p:pic>
      <p:pic>
        <p:nvPicPr>
          <p:cNvPr id="188" name="Shape 188"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89" name="Shape 189"/>
          <p:cNvSpPr txBox="1"/>
          <p:nvPr/>
        </p:nvSpPr>
        <p:spPr>
          <a:xfrm>
            <a:off x="1443030" y="548322"/>
            <a:ext cx="6792542"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CA" sz="2400" b="1" dirty="0">
                <a:solidFill>
                  <a:schemeClr val="lt2"/>
                </a:solidFill>
                <a:latin typeface="Avenir Black"/>
                <a:ea typeface="Raleway"/>
                <a:cs typeface="Avenir Black"/>
                <a:sym typeface="Raleway"/>
              </a:rPr>
              <a:t>Manifestos</a:t>
            </a:r>
            <a:endParaRPr sz="2400" b="1" dirty="0">
              <a:solidFill>
                <a:schemeClr val="lt2"/>
              </a:solidFill>
              <a:latin typeface="Avenir Black"/>
              <a:ea typeface="Raleway"/>
              <a:cs typeface="Avenir Black"/>
              <a:sym typeface="Raleway"/>
            </a:endParaRPr>
          </a:p>
        </p:txBody>
      </p:sp>
      <p:sp>
        <p:nvSpPr>
          <p:cNvPr id="190" name="Shape 190"/>
          <p:cNvSpPr txBox="1">
            <a:spLocks noGrp="1"/>
          </p:cNvSpPr>
          <p:nvPr>
            <p:ph type="body" idx="4294967295"/>
          </p:nvPr>
        </p:nvSpPr>
        <p:spPr>
          <a:xfrm>
            <a:off x="1443030" y="1174007"/>
            <a:ext cx="6926543" cy="3531368"/>
          </a:xfrm>
          <a:prstGeom prst="rect">
            <a:avLst/>
          </a:prstGeom>
        </p:spPr>
        <p:txBody>
          <a:bodyPr spcFirstLastPara="1" wrap="square" lIns="91425" tIns="91425" rIns="91425" bIns="91425" anchor="t" anchorCtr="0">
            <a:noAutofit/>
          </a:bodyPr>
          <a:lstStyle/>
          <a:p>
            <a:pPr marL="139700" lvl="0" indent="0" rtl="0">
              <a:spcBef>
                <a:spcPts val="1600"/>
              </a:spcBef>
              <a:spcAft>
                <a:spcPts val="0"/>
              </a:spcAft>
              <a:buClr>
                <a:schemeClr val="dk1"/>
              </a:buClr>
              <a:buSzPts val="1400"/>
              <a:buNone/>
            </a:pPr>
            <a:endParaRPr lang="en-CA" sz="2000" dirty="0">
              <a:solidFill>
                <a:srgbClr val="7F7F7F"/>
              </a:solidFill>
              <a:latin typeface="News Gothic MT"/>
              <a:ea typeface="Raleway"/>
              <a:cs typeface="News Gothic MT"/>
              <a:sym typeface="Raleway"/>
            </a:endParaRPr>
          </a:p>
        </p:txBody>
      </p:sp>
      <p:pic>
        <p:nvPicPr>
          <p:cNvPr id="2" name="Picture 1" descr="IMG_817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030" y="1304768"/>
            <a:ext cx="3396336" cy="3541295"/>
          </a:xfrm>
          <a:prstGeom prst="rect">
            <a:avLst/>
          </a:prstGeom>
        </p:spPr>
      </p:pic>
      <p:pic>
        <p:nvPicPr>
          <p:cNvPr id="4" name="Picture 3" descr="IMG_817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763743" y="1386544"/>
            <a:ext cx="3547449" cy="3396206"/>
          </a:xfrm>
          <a:prstGeom prst="rect">
            <a:avLst/>
          </a:prstGeom>
        </p:spPr>
      </p:pic>
    </p:spTree>
    <p:extLst>
      <p:ext uri="{BB962C8B-B14F-4D97-AF65-F5344CB8AC3E}">
        <p14:creationId xmlns:p14="http://schemas.microsoft.com/office/powerpoint/2010/main" val="421042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1038981" y="162737"/>
            <a:ext cx="7580717" cy="4818038"/>
          </a:xfrm>
          <a:prstGeom prst="rect">
            <a:avLst/>
          </a:prstGeom>
          <a:noFill/>
          <a:ln>
            <a:noFill/>
          </a:ln>
        </p:spPr>
      </p:pic>
      <p:pic>
        <p:nvPicPr>
          <p:cNvPr id="188" name="Shape 188"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89" name="Shape 189"/>
          <p:cNvSpPr txBox="1"/>
          <p:nvPr/>
        </p:nvSpPr>
        <p:spPr>
          <a:xfrm>
            <a:off x="1443030" y="548322"/>
            <a:ext cx="6792542"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CA" sz="2000" b="1" dirty="0">
                <a:solidFill>
                  <a:schemeClr val="lt2"/>
                </a:solidFill>
                <a:latin typeface="Avenir Black"/>
                <a:ea typeface="Raleway"/>
                <a:cs typeface="Avenir Black"/>
                <a:sym typeface="Raleway"/>
              </a:rPr>
              <a:t>My Manifesto for Brave, Honest Conversations</a:t>
            </a:r>
            <a:endParaRPr sz="2000" b="1" dirty="0">
              <a:solidFill>
                <a:schemeClr val="lt2"/>
              </a:solidFill>
              <a:latin typeface="Avenir Black"/>
              <a:ea typeface="Raleway"/>
              <a:cs typeface="Avenir Black"/>
              <a:sym typeface="Raleway"/>
            </a:endParaRPr>
          </a:p>
        </p:txBody>
      </p:sp>
      <p:sp>
        <p:nvSpPr>
          <p:cNvPr id="190" name="Shape 190"/>
          <p:cNvSpPr txBox="1">
            <a:spLocks noGrp="1"/>
          </p:cNvSpPr>
          <p:nvPr>
            <p:ph type="body" idx="4294967295"/>
          </p:nvPr>
        </p:nvSpPr>
        <p:spPr>
          <a:xfrm>
            <a:off x="1443030" y="1174007"/>
            <a:ext cx="6926543" cy="3531368"/>
          </a:xfrm>
          <a:prstGeom prst="rect">
            <a:avLst/>
          </a:prstGeom>
        </p:spPr>
        <p:txBody>
          <a:bodyPr spcFirstLastPara="1" wrap="square" lIns="91425" tIns="91425" rIns="91425" bIns="91425" anchor="t" anchorCtr="0">
            <a:noAutofit/>
          </a:bodyPr>
          <a:lstStyle/>
          <a:p>
            <a:pPr marL="425450" indent="-285750">
              <a:spcBef>
                <a:spcPts val="1600"/>
              </a:spcBef>
              <a:buClr>
                <a:schemeClr val="dk1"/>
              </a:buClr>
              <a:buSzPts val="1400"/>
            </a:pPr>
            <a:r>
              <a:rPr lang="en-CA" dirty="0">
                <a:solidFill>
                  <a:schemeClr val="bg2">
                    <a:lumMod val="75000"/>
                    <a:lumOff val="25000"/>
                  </a:schemeClr>
                </a:solidFill>
                <a:latin typeface="News Gothic MT"/>
                <a:ea typeface="Raleway"/>
                <a:cs typeface="News Gothic MT"/>
                <a:sym typeface="Raleway"/>
              </a:rPr>
              <a:t>Practice</a:t>
            </a:r>
            <a:r>
              <a:rPr lang="en-CA" dirty="0">
                <a:solidFill>
                  <a:srgbClr val="7F7F7F"/>
                </a:solidFill>
                <a:latin typeface="News Gothic MT"/>
                <a:ea typeface="Raleway"/>
                <a:cs typeface="News Gothic MT"/>
                <a:sym typeface="Raleway"/>
              </a:rPr>
              <a:t> </a:t>
            </a:r>
            <a:r>
              <a:rPr lang="en-CA" dirty="0">
                <a:solidFill>
                  <a:srgbClr val="C8450A"/>
                </a:solidFill>
                <a:latin typeface="News Gothic MT"/>
                <a:ea typeface="Raleway"/>
                <a:cs typeface="News Gothic MT"/>
                <a:sym typeface="Raleway"/>
              </a:rPr>
              <a:t>courageous leadership</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Work with the </a:t>
            </a:r>
            <a:r>
              <a:rPr lang="en-CA" dirty="0">
                <a:solidFill>
                  <a:srgbClr val="C8450A"/>
                </a:solidFill>
                <a:latin typeface="News Gothic MT"/>
                <a:ea typeface="Raleway"/>
                <a:cs typeface="News Gothic MT"/>
                <a:sym typeface="Raleway"/>
              </a:rPr>
              <a:t>whole system</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Embrace the </a:t>
            </a:r>
            <a:r>
              <a:rPr lang="en-CA" dirty="0">
                <a:solidFill>
                  <a:srgbClr val="C8450A"/>
                </a:solidFill>
                <a:latin typeface="News Gothic MT"/>
                <a:ea typeface="Raleway"/>
                <a:cs typeface="News Gothic MT"/>
                <a:sym typeface="Raleway"/>
              </a:rPr>
              <a:t>whole person</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Recognize </a:t>
            </a:r>
            <a:r>
              <a:rPr lang="en-CA" dirty="0">
                <a:solidFill>
                  <a:srgbClr val="C8450A"/>
                </a:solidFill>
                <a:latin typeface="News Gothic MT"/>
                <a:ea typeface="Raleway"/>
                <a:cs typeface="News Gothic MT"/>
                <a:sym typeface="Raleway"/>
              </a:rPr>
              <a:t>right &amp; responsibility</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Practice</a:t>
            </a:r>
            <a:r>
              <a:rPr lang="en-CA" dirty="0">
                <a:solidFill>
                  <a:srgbClr val="7F7F7F"/>
                </a:solidFill>
                <a:latin typeface="News Gothic MT"/>
                <a:ea typeface="Raleway"/>
                <a:cs typeface="News Gothic MT"/>
                <a:sym typeface="Raleway"/>
              </a:rPr>
              <a:t> </a:t>
            </a:r>
            <a:r>
              <a:rPr lang="en-CA" dirty="0">
                <a:solidFill>
                  <a:srgbClr val="C8450A"/>
                </a:solidFill>
                <a:latin typeface="News Gothic MT"/>
                <a:ea typeface="Raleway"/>
                <a:cs typeface="News Gothic MT"/>
                <a:sym typeface="Raleway"/>
              </a:rPr>
              <a:t>meaningful inclusion</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Come from a place of </a:t>
            </a:r>
            <a:r>
              <a:rPr lang="en-CA" dirty="0">
                <a:solidFill>
                  <a:srgbClr val="C8450A"/>
                </a:solidFill>
                <a:latin typeface="News Gothic MT"/>
                <a:ea typeface="Raleway"/>
                <a:cs typeface="News Gothic MT"/>
                <a:sym typeface="Raleway"/>
              </a:rPr>
              <a:t>compassion &amp; integrity</a:t>
            </a:r>
          </a:p>
          <a:p>
            <a:pPr marL="425450" indent="-285750">
              <a:spcBef>
                <a:spcPts val="1600"/>
              </a:spcBef>
              <a:buClr>
                <a:schemeClr val="dk1"/>
              </a:buClr>
              <a:buSzPts val="1400"/>
            </a:pPr>
            <a:r>
              <a:rPr lang="en-CA" dirty="0">
                <a:solidFill>
                  <a:srgbClr val="404040"/>
                </a:solidFill>
                <a:latin typeface="News Gothic MT"/>
                <a:ea typeface="Raleway"/>
                <a:cs typeface="News Gothic MT"/>
                <a:sym typeface="Raleway"/>
              </a:rPr>
              <a:t>Do it </a:t>
            </a:r>
            <a:r>
              <a:rPr lang="en-CA" dirty="0">
                <a:solidFill>
                  <a:srgbClr val="C8450A"/>
                </a:solidFill>
                <a:latin typeface="News Gothic MT"/>
                <a:ea typeface="Raleway"/>
                <a:cs typeface="News Gothic MT"/>
                <a:sym typeface="Raleway"/>
              </a:rPr>
              <a:t>again and again</a:t>
            </a:r>
          </a:p>
        </p:txBody>
      </p:sp>
    </p:spTree>
    <p:extLst>
      <p:ext uri="{BB962C8B-B14F-4D97-AF65-F5344CB8AC3E}">
        <p14:creationId xmlns:p14="http://schemas.microsoft.com/office/powerpoint/2010/main" val="424881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5400" dirty="0">
                <a:solidFill>
                  <a:schemeClr val="bg1"/>
                </a:solidFill>
                <a:latin typeface="Avenir Heavy"/>
                <a:cs typeface="Avenir Heavy"/>
              </a:rPr>
              <a:t>What is </a:t>
            </a:r>
            <a:r>
              <a:rPr lang="en-CA" sz="5400" dirty="0">
                <a:solidFill>
                  <a:srgbClr val="FB8C00"/>
                </a:solidFill>
                <a:latin typeface="Avenir Heavy"/>
                <a:cs typeface="Avenir Heavy"/>
              </a:rPr>
              <a:t>courage?</a:t>
            </a:r>
            <a:r>
              <a:rPr lang="en-CA" sz="5400" dirty="0">
                <a:solidFill>
                  <a:schemeClr val="bg1"/>
                </a:solidFill>
                <a:latin typeface="Avenir Heavy"/>
                <a:cs typeface="Avenir Heavy"/>
              </a:rPr>
              <a:t> What does it mean to be </a:t>
            </a:r>
            <a:r>
              <a:rPr lang="en-CA" sz="5400" dirty="0">
                <a:solidFill>
                  <a:srgbClr val="FB8C00"/>
                </a:solidFill>
                <a:latin typeface="Avenir Heavy"/>
                <a:cs typeface="Avenir Heavy"/>
              </a:rPr>
              <a:t>brave?</a:t>
            </a:r>
            <a:endParaRPr sz="5400" dirty="0">
              <a:solidFill>
                <a:srgbClr val="FB8C00"/>
              </a:solidFill>
              <a:latin typeface="Avenir Heavy"/>
              <a:cs typeface="Avenir Heavy"/>
            </a:endParaRPr>
          </a:p>
        </p:txBody>
      </p:sp>
      <p:grpSp>
        <p:nvGrpSpPr>
          <p:cNvPr id="94" name="Shape 94"/>
          <p:cNvGrpSpPr/>
          <p:nvPr/>
        </p:nvGrpSpPr>
        <p:grpSpPr>
          <a:xfrm>
            <a:off x="4483013" y="2340629"/>
            <a:ext cx="4510426" cy="2753617"/>
            <a:chOff x="6803275" y="178822"/>
            <a:chExt cx="2212050" cy="2753617"/>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178822"/>
              <a:ext cx="1077273" cy="382687"/>
            </a:xfrm>
            <a:prstGeom prst="rect">
              <a:avLst/>
            </a:prstGeom>
            <a:noFill/>
            <a:ln>
              <a:noFill/>
            </a:ln>
          </p:spPr>
        </p:pic>
        <p:sp>
          <p:nvSpPr>
            <p:cNvPr id="97" name="Shape 97"/>
            <p:cNvSpPr txBox="1"/>
            <p:nvPr/>
          </p:nvSpPr>
          <p:spPr>
            <a:xfrm>
              <a:off x="6938753" y="573547"/>
              <a:ext cx="2004122" cy="200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CA" sz="3200" dirty="0">
                  <a:solidFill>
                    <a:schemeClr val="bg2">
                      <a:lumMod val="50000"/>
                      <a:lumOff val="50000"/>
                    </a:schemeClr>
                  </a:solidFill>
                  <a:latin typeface="News Gothic MT"/>
                  <a:ea typeface="Raleway"/>
                  <a:cs typeface="News Gothic MT"/>
                  <a:sym typeface="Raleway"/>
                </a:rPr>
                <a:t>How do you find your courage to have brave, honest conversations?</a:t>
              </a:r>
            </a:p>
          </p:txBody>
        </p:sp>
      </p:grpSp>
    </p:spTree>
    <p:extLst>
      <p:ext uri="{BB962C8B-B14F-4D97-AF65-F5344CB8AC3E}">
        <p14:creationId xmlns:p14="http://schemas.microsoft.com/office/powerpoint/2010/main" val="140134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dirty="0">
                <a:latin typeface="Avenir Heavy"/>
                <a:cs typeface="Avenir Heavy"/>
              </a:rPr>
              <a:t>Step into </a:t>
            </a:r>
            <a:r>
              <a:rPr lang="en-CA" dirty="0">
                <a:solidFill>
                  <a:schemeClr val="tx1"/>
                </a:solidFill>
                <a:latin typeface="Avenir Heavy"/>
                <a:cs typeface="Avenir Heavy"/>
              </a:rPr>
              <a:t>Courage</a:t>
            </a:r>
            <a:endParaRPr dirty="0">
              <a:solidFill>
                <a:schemeClr val="tx1"/>
              </a:solidFill>
              <a:latin typeface="Avenir Heavy"/>
              <a:cs typeface="Avenir Heavy"/>
            </a:endParaRPr>
          </a:p>
        </p:txBody>
      </p:sp>
      <p:sp>
        <p:nvSpPr>
          <p:cNvPr id="244" name="Shape 244"/>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7" name="Shape 247"/>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2800" dirty="0">
                <a:solidFill>
                  <a:schemeClr val="lt1"/>
                </a:solidFill>
                <a:latin typeface="News Gothic MT"/>
                <a:cs typeface="News Gothic MT"/>
              </a:rPr>
              <a:t>3. Get curious. Stop judging. </a:t>
            </a:r>
            <a:endParaRPr sz="2800" dirty="0">
              <a:solidFill>
                <a:schemeClr val="lt1"/>
              </a:solidFill>
              <a:latin typeface="News Gothic MT"/>
              <a:cs typeface="News Gothic MT"/>
            </a:endParaRPr>
          </a:p>
        </p:txBody>
      </p:sp>
      <p:sp>
        <p:nvSpPr>
          <p:cNvPr id="248" name="Shape 248"/>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2800" dirty="0">
                <a:solidFill>
                  <a:schemeClr val="lt1"/>
                </a:solidFill>
                <a:latin typeface="News Gothic MT"/>
                <a:cs typeface="News Gothic MT"/>
              </a:rPr>
              <a:t>1. Breathe and Connect to WHY you are doing this.</a:t>
            </a:r>
            <a:endParaRPr sz="2800" dirty="0">
              <a:solidFill>
                <a:schemeClr val="lt1"/>
              </a:solidFill>
              <a:latin typeface="News Gothic MT"/>
              <a:cs typeface="News Gothic MT"/>
            </a:endParaRPr>
          </a:p>
        </p:txBody>
      </p:sp>
      <p:sp>
        <p:nvSpPr>
          <p:cNvPr id="249" name="Shape 249"/>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r>
              <a:rPr lang="en-CA" sz="2800" dirty="0">
                <a:solidFill>
                  <a:schemeClr val="lt1"/>
                </a:solidFill>
                <a:latin typeface="News Gothic MT"/>
                <a:cs typeface="News Gothic MT"/>
              </a:rPr>
              <a:t>2</a:t>
            </a:r>
            <a:r>
              <a:rPr lang="en-CA" sz="2800" dirty="0">
                <a:latin typeface="News Gothic MT"/>
                <a:cs typeface="News Gothic MT"/>
              </a:rPr>
              <a:t>. ACT. </a:t>
            </a:r>
            <a:br>
              <a:rPr lang="en-CA" sz="2800" dirty="0">
                <a:latin typeface="News Gothic MT"/>
                <a:cs typeface="News Gothic MT"/>
              </a:rPr>
            </a:br>
            <a:r>
              <a:rPr lang="en-CA" sz="2800" dirty="0">
                <a:latin typeface="News Gothic MT"/>
                <a:cs typeface="News Gothic MT"/>
              </a:rPr>
              <a:t>Stop thinking and DO.</a:t>
            </a:r>
            <a:br>
              <a:rPr lang="en-CA" sz="2800" dirty="0">
                <a:latin typeface="News Gothic MT"/>
                <a:cs typeface="News Gothic MT"/>
              </a:rPr>
            </a:br>
            <a:endParaRPr sz="2800" dirty="0">
              <a:solidFill>
                <a:schemeClr val="lt1"/>
              </a:solidFill>
              <a:latin typeface="News Gothic MT"/>
              <a:cs typeface="News Gothic MT"/>
            </a:endParaRPr>
          </a:p>
        </p:txBody>
      </p:sp>
    </p:spTree>
    <p:extLst>
      <p:ext uri="{BB962C8B-B14F-4D97-AF65-F5344CB8AC3E}">
        <p14:creationId xmlns:p14="http://schemas.microsoft.com/office/powerpoint/2010/main" val="380802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dirty="0">
                <a:latin typeface="Avenir Heavy"/>
                <a:cs typeface="Avenir Heavy"/>
              </a:rPr>
              <a:t>Step into </a:t>
            </a:r>
            <a:r>
              <a:rPr lang="en-CA" dirty="0">
                <a:solidFill>
                  <a:srgbClr val="F46524"/>
                </a:solidFill>
                <a:latin typeface="Avenir Heavy"/>
                <a:cs typeface="Avenir Heavy"/>
              </a:rPr>
              <a:t>Courage.</a:t>
            </a:r>
            <a:endParaRPr dirty="0">
              <a:solidFill>
                <a:srgbClr val="F46524"/>
              </a:solidFill>
              <a:latin typeface="Avenir Heavy"/>
              <a:cs typeface="Avenir Heavy"/>
            </a:endParaRPr>
          </a:p>
        </p:txBody>
      </p:sp>
      <p:sp>
        <p:nvSpPr>
          <p:cNvPr id="244" name="Shape 244"/>
          <p:cNvSpPr/>
          <p:nvPr/>
        </p:nvSpPr>
        <p:spPr>
          <a:xfrm>
            <a:off x="1999293"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5207841"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txBox="1">
            <a:spLocks noGrp="1"/>
          </p:cNvSpPr>
          <p:nvPr>
            <p:ph type="title"/>
          </p:nvPr>
        </p:nvSpPr>
        <p:spPr>
          <a:xfrm>
            <a:off x="2147193" y="2061900"/>
            <a:ext cx="2481600" cy="2005800"/>
          </a:xfrm>
          <a:prstGeom prst="rect">
            <a:avLst/>
          </a:prstGeom>
        </p:spPr>
        <p:txBody>
          <a:bodyPr spcFirstLastPara="1" wrap="square" lIns="91425" tIns="91425" rIns="91425" bIns="91425" anchor="t" anchorCtr="0">
            <a:noAutofit/>
          </a:bodyPr>
          <a:lstStyle/>
          <a:p>
            <a:r>
              <a:rPr lang="en-CA" sz="2800" dirty="0">
                <a:latin typeface="News Gothic MT"/>
                <a:cs typeface="News Gothic MT"/>
              </a:rPr>
              <a:t>4. Bless other’s right to a voice.</a:t>
            </a:r>
            <a:br>
              <a:rPr lang="en-CA" sz="2800" dirty="0">
                <a:latin typeface="News Gothic MT"/>
                <a:cs typeface="News Gothic MT"/>
              </a:rPr>
            </a:br>
            <a:endParaRPr sz="2800" dirty="0">
              <a:solidFill>
                <a:schemeClr val="lt1"/>
              </a:solidFill>
              <a:latin typeface="News Gothic MT"/>
              <a:cs typeface="News Gothic MT"/>
            </a:endParaRPr>
          </a:p>
        </p:txBody>
      </p:sp>
      <p:sp>
        <p:nvSpPr>
          <p:cNvPr id="249" name="Shape 249"/>
          <p:cNvSpPr txBox="1">
            <a:spLocks noGrp="1"/>
          </p:cNvSpPr>
          <p:nvPr>
            <p:ph type="title"/>
          </p:nvPr>
        </p:nvSpPr>
        <p:spPr>
          <a:xfrm>
            <a:off x="5276363" y="2061900"/>
            <a:ext cx="2481600" cy="2005800"/>
          </a:xfrm>
          <a:prstGeom prst="rect">
            <a:avLst/>
          </a:prstGeom>
        </p:spPr>
        <p:txBody>
          <a:bodyPr spcFirstLastPara="1" wrap="square" lIns="91425" tIns="91425" rIns="91425" bIns="91425" anchor="t" anchorCtr="0">
            <a:noAutofit/>
          </a:bodyPr>
          <a:lstStyle/>
          <a:p>
            <a:r>
              <a:rPr lang="en-CA" sz="2800" dirty="0">
                <a:latin typeface="News Gothic MT"/>
                <a:cs typeface="News Gothic MT"/>
              </a:rPr>
              <a:t>5. Set Firm Boundaries with a Generous Heart.</a:t>
            </a:r>
            <a:br>
              <a:rPr lang="en-CA" sz="2800" dirty="0">
                <a:latin typeface="News Gothic MT"/>
                <a:cs typeface="News Gothic MT"/>
              </a:rPr>
            </a:br>
            <a:endParaRPr sz="2800" dirty="0">
              <a:solidFill>
                <a:schemeClr val="lt1"/>
              </a:solidFill>
              <a:latin typeface="News Gothic MT"/>
              <a:cs typeface="News Gothic MT"/>
            </a:endParaRPr>
          </a:p>
        </p:txBody>
      </p:sp>
    </p:spTree>
    <p:extLst>
      <p:ext uri="{BB962C8B-B14F-4D97-AF65-F5344CB8AC3E}">
        <p14:creationId xmlns:p14="http://schemas.microsoft.com/office/powerpoint/2010/main" val="3985551496"/>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11793</TotalTime>
  <Words>373</Words>
  <Application>Microsoft Office PowerPoint</Application>
  <PresentationFormat>On-screen Show (16:9)</PresentationFormat>
  <Paragraphs>50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Lato</vt:lpstr>
      <vt:lpstr>Avenir Black</vt:lpstr>
      <vt:lpstr>Raleway</vt:lpstr>
      <vt:lpstr>News Gothic MT</vt:lpstr>
      <vt:lpstr>Avenir Heavy</vt:lpstr>
      <vt:lpstr>Arial</vt:lpstr>
      <vt:lpstr>Swiss</vt:lpstr>
      <vt:lpstr>PowerPoint Presentation</vt:lpstr>
      <vt:lpstr>Courageous Leadership Project www.bravelylead.com  </vt:lpstr>
      <vt:lpstr>What are the brave, honest conversations you need to be having?</vt:lpstr>
      <vt:lpstr>Brave, Honest Conversations</vt:lpstr>
      <vt:lpstr>PowerPoint Presentation</vt:lpstr>
      <vt:lpstr>PowerPoint Presentation</vt:lpstr>
      <vt:lpstr>What is courage? What does it mean to be brave?</vt:lpstr>
      <vt:lpstr>Step into Courage</vt:lpstr>
      <vt:lpstr>Step into Courage.</vt:lpstr>
      <vt:lpstr>Step by Step for BHC’s  Gather your COURAGE PREPARE yourself Be PRESENT &amp; LISTEN deeply STEP BACK: see landscape, patterns, insights Be VULNERABLE, open, question assumptions Take RESPONSIBILITY for IMPACT Use your SKILLS &amp; KNOWLEDGE in SERVICE Seek ALIGNMENT vs. agreement Repeat</vt:lpstr>
      <vt:lpstr>Prepare Yourself!  Deal with your FEARS Deal with your EGO Know WHY you want to have the conversation Be prepared for DISCOMFORT Be REAL about expectations Set the emotional TONE for conversation Avoid MISTAKES (as much as possible)</vt:lpstr>
      <vt:lpstr>Join me: Bravely Lead LIVE! 3 days of Brave, Honest Conversations Coming June 2019!</vt:lpstr>
      <vt:lpstr>Get the step by step lists &amp; tips for brave, honest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Drew Snider</cp:lastModifiedBy>
  <cp:revision>54</cp:revision>
  <dcterms:modified xsi:type="dcterms:W3CDTF">2018-10-25T04:22:50Z</dcterms:modified>
</cp:coreProperties>
</file>